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notesSlides/notesSlide11.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1.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charts/chart12.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3.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4.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4.xml" ContentType="application/vnd.openxmlformats-officedocument.presentationml.notesSlide+xml"/>
  <Override PartName="/ppt/charts/chart15.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6.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5.xml" ContentType="application/vnd.openxmlformats-officedocument.presentationml.notesSlid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9" r:id="rId1"/>
    <p:sldMasterId id="2147483722" r:id="rId2"/>
    <p:sldMasterId id="2147483742" r:id="rId3"/>
    <p:sldMasterId id="2147483756" r:id="rId4"/>
  </p:sldMasterIdLst>
  <p:notesMasterIdLst>
    <p:notesMasterId r:id="rId38"/>
  </p:notesMasterIdLst>
  <p:handoutMasterIdLst>
    <p:handoutMasterId r:id="rId39"/>
  </p:handoutMasterIdLst>
  <p:sldIdLst>
    <p:sldId id="402" r:id="rId5"/>
    <p:sldId id="403" r:id="rId6"/>
    <p:sldId id="454" r:id="rId7"/>
    <p:sldId id="261" r:id="rId8"/>
    <p:sldId id="262" r:id="rId9"/>
    <p:sldId id="345" r:id="rId10"/>
    <p:sldId id="447" r:id="rId11"/>
    <p:sldId id="455" r:id="rId12"/>
    <p:sldId id="429" r:id="rId13"/>
    <p:sldId id="421" r:id="rId14"/>
    <p:sldId id="438" r:id="rId15"/>
    <p:sldId id="408" r:id="rId16"/>
    <p:sldId id="439" r:id="rId17"/>
    <p:sldId id="410" r:id="rId18"/>
    <p:sldId id="431" r:id="rId19"/>
    <p:sldId id="411" r:id="rId20"/>
    <p:sldId id="412" r:id="rId21"/>
    <p:sldId id="440" r:id="rId22"/>
    <p:sldId id="456" r:id="rId23"/>
    <p:sldId id="467" r:id="rId24"/>
    <p:sldId id="468" r:id="rId25"/>
    <p:sldId id="462" r:id="rId26"/>
    <p:sldId id="465" r:id="rId27"/>
    <p:sldId id="459" r:id="rId28"/>
    <p:sldId id="463" r:id="rId29"/>
    <p:sldId id="458" r:id="rId30"/>
    <p:sldId id="464" r:id="rId31"/>
    <p:sldId id="443" r:id="rId32"/>
    <p:sldId id="444" r:id="rId33"/>
    <p:sldId id="457" r:id="rId34"/>
    <p:sldId id="466" r:id="rId35"/>
    <p:sldId id="283" r:id="rId36"/>
    <p:sldId id="414" r:id="rId37"/>
  </p:sldIdLst>
  <p:sldSz cx="16256000" cy="9144000"/>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49DFF6-004F-4412-90C1-D6A0AEA0E67C}">
          <p14:sldIdLst>
            <p14:sldId id="402"/>
            <p14:sldId id="403"/>
            <p14:sldId id="454"/>
            <p14:sldId id="261"/>
            <p14:sldId id="262"/>
            <p14:sldId id="345"/>
            <p14:sldId id="447"/>
            <p14:sldId id="455"/>
            <p14:sldId id="429"/>
            <p14:sldId id="421"/>
            <p14:sldId id="438"/>
            <p14:sldId id="408"/>
            <p14:sldId id="439"/>
            <p14:sldId id="410"/>
            <p14:sldId id="431"/>
            <p14:sldId id="411"/>
            <p14:sldId id="412"/>
            <p14:sldId id="440"/>
          </p14:sldIdLst>
        </p14:section>
        <p14:section name="Nashville trends, implications" id="{DDE1542B-5BCC-4E38-80E3-20D72EF0857B}">
          <p14:sldIdLst>
            <p14:sldId id="456"/>
            <p14:sldId id="467"/>
            <p14:sldId id="468"/>
            <p14:sldId id="462"/>
            <p14:sldId id="465"/>
            <p14:sldId id="459"/>
            <p14:sldId id="463"/>
            <p14:sldId id="458"/>
            <p14:sldId id="464"/>
            <p14:sldId id="443"/>
            <p14:sldId id="444"/>
            <p14:sldId id="457"/>
            <p14:sldId id="466"/>
            <p14:sldId id="283"/>
            <p14:sldId id="41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tro" initials="M" lastIdx="1" clrIdx="2"/>
  <p:cmAuthor id="1" name="Alan Berube" initials="AB" lastIdx="1" clrIdx="0">
    <p:extLst>
      <p:ext uri="{19B8F6BF-5375-455C-9EA6-DF929625EA0E}">
        <p15:presenceInfo xmlns:p15="http://schemas.microsoft.com/office/powerpoint/2012/main" userId="Alan Berube" providerId="None"/>
      </p:ext>
    </p:extLst>
  </p:cmAuthor>
  <p:cmAuthor id="2" name="Mark Muro" initials="MM" lastIdx="8" clrIdx="1">
    <p:extLst>
      <p:ext uri="{19B8F6BF-5375-455C-9EA6-DF929625EA0E}">
        <p15:presenceInfo xmlns:p15="http://schemas.microsoft.com/office/powerpoint/2012/main" userId="Mark Muro" providerId="None"/>
      </p:ext>
    </p:extLst>
  </p:cmAuthor>
  <p:cmAuthor id="3" name="Nathan Arnosti" initials="NA" lastIdx="3" clrIdx="3">
    <p:extLst>
      <p:ext uri="{19B8F6BF-5375-455C-9EA6-DF929625EA0E}">
        <p15:presenceInfo xmlns:p15="http://schemas.microsoft.com/office/powerpoint/2012/main" userId="S-1-5-21-941978686-1815096360-3273509800-440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D3B"/>
    <a:srgbClr val="9D151E"/>
    <a:srgbClr val="F03B21"/>
    <a:srgbClr val="C00000"/>
    <a:srgbClr val="FFC000"/>
    <a:srgbClr val="A6A6A6"/>
    <a:srgbClr val="BD1A26"/>
    <a:srgbClr val="FECC5B"/>
    <a:srgbClr val="5B9BD5"/>
    <a:srgbClr val="184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BBFC77FB-9ED0-4EC9-95AA-A1379042E648}"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68" autoAdjust="0"/>
    <p:restoredTop sz="75502" autoAdjust="0"/>
  </p:normalViewPr>
  <p:slideViewPr>
    <p:cSldViewPr snapToGrid="0">
      <p:cViewPr varScale="1">
        <p:scale>
          <a:sx n="71" d="100"/>
          <a:sy n="71" d="100"/>
        </p:scale>
        <p:origin x="114" y="39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_rels/chart12.xml.rels><?xml version="1.0" encoding="UTF-8" standalone="yes"?>
<Relationships xmlns="http://schemas.openxmlformats.org/package/2006/relationships"><Relationship Id="rId3" Type="http://schemas.openxmlformats.org/officeDocument/2006/relationships/oleObject" Target="file:///\\fpnas01\Files_MET\PDrive\Projects\MANUFACTURING\ADVANCED%20INDUSTRIES\DIGITALIZATION\Presentations\072017_Nashville\Nashville%20data.xlsx" TargetMode="External"/><Relationship Id="rId2" Type="http://schemas.microsoft.com/office/2011/relationships/chartColorStyle" Target="colors9.xml"/><Relationship Id="rId1" Type="http://schemas.microsoft.com/office/2011/relationships/chartStyle" Target="style9.xml"/></Relationships>
</file>

<file path=ppt/charts/_rels/chart13.xml.rels><?xml version="1.0" encoding="UTF-8" standalone="yes"?>
<Relationships xmlns="http://schemas.openxmlformats.org/package/2006/relationships"><Relationship Id="rId3" Type="http://schemas.openxmlformats.org/officeDocument/2006/relationships/oleObject" Target="file:///\\fpnas01\files_met\users\SLiu\Research\Digitization_cleaned\ind_results.xlsx" TargetMode="External"/><Relationship Id="rId2" Type="http://schemas.microsoft.com/office/2011/relationships/chartColorStyle" Target="colors10.xml"/><Relationship Id="rId1" Type="http://schemas.microsoft.com/office/2011/relationships/chartStyle" Target="style10.xml"/></Relationships>
</file>

<file path=ppt/charts/_rels/chart14.xml.rels><?xml version="1.0" encoding="UTF-8" standalone="yes"?>
<Relationships xmlns="http://schemas.openxmlformats.org/package/2006/relationships"><Relationship Id="rId3" Type="http://schemas.openxmlformats.org/officeDocument/2006/relationships/oleObject" Target="file:///\\fpnas01\Files_MET\PDrive\Projects\MANUFACTURING\ADVANCED%20INDUSTRIES\DIGITALIZATION\Presentations\072017_Nashville\Nashville%20data.xlsx" TargetMode="External"/><Relationship Id="rId2" Type="http://schemas.microsoft.com/office/2011/relationships/chartColorStyle" Target="colors11.xml"/><Relationship Id="rId1" Type="http://schemas.microsoft.com/office/2011/relationships/chartStyle" Target="style11.xml"/></Relationships>
</file>

<file path=ppt/charts/_rels/chart15.xml.rels><?xml version="1.0" encoding="UTF-8" standalone="yes"?>
<Relationships xmlns="http://schemas.openxmlformats.org/package/2006/relationships"><Relationship Id="rId3" Type="http://schemas.openxmlformats.org/officeDocument/2006/relationships/oleObject" Target="file:///\\fpnas01\files_met\users\SLiu\Research\Digitization_cleaned\ind_results.xlsx" TargetMode="External"/><Relationship Id="rId2" Type="http://schemas.microsoft.com/office/2011/relationships/chartColorStyle" Target="colors12.xml"/><Relationship Id="rId1" Type="http://schemas.microsoft.com/office/2011/relationships/chartStyle" Target="style12.xml"/></Relationships>
</file>

<file path=ppt/charts/_rels/chart16.xml.rels><?xml version="1.0" encoding="UTF-8" standalone="yes"?>
<Relationships xmlns="http://schemas.openxmlformats.org/package/2006/relationships"><Relationship Id="rId3" Type="http://schemas.openxmlformats.org/officeDocument/2006/relationships/oleObject" Target="file:///\\fpnas01\Files_MET\PDrive\Projects\MANUFACTURING\ADVANCED%20INDUSTRIES\DIGITALIZATION\Presentations\072017_Nashville\Nashville%20data.xlsx" TargetMode="External"/><Relationship Id="rId2" Type="http://schemas.microsoft.com/office/2011/relationships/chartColorStyle" Target="colors13.xml"/><Relationship Id="rId1" Type="http://schemas.microsoft.com/office/2011/relationships/chartStyle" Target="style13.xml"/></Relationships>
</file>

<file path=ppt/charts/_rels/chart17.xml.rels><?xml version="1.0" encoding="UTF-8" standalone="yes"?>
<Relationships xmlns="http://schemas.openxmlformats.org/package/2006/relationships"><Relationship Id="rId3" Type="http://schemas.openxmlformats.org/officeDocument/2006/relationships/oleObject" Target="file:///\\fpnas01\Files_MET\PDrive\Projects\MANUFACTURING\ADVANCED%20INDUSTRIES\DIGITALIZATION\Presentations\072017_Nashville\Nashville%20data.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2" Type="http://schemas.openxmlformats.org/officeDocument/2006/relationships/oleObject" Target="file:///\\fpnas01\Files_MET\PDrive\Projects\MANUFACTURING\ADVANCED%20INDUSTRIES\DIGITALIZATION\Graphics\Digitization%20graphics.xlsx" TargetMode="External"/><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oleObject" Target="file:///\\fpnas01\Files_MET\PDrive\Projects\MANUFACTURING\ADVANCED%20INDUSTRIES\DIGITALIZATION\Graphics\Digitization%20graphics.xlsx" TargetMode="External"/><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3" Type="http://schemas.openxmlformats.org/officeDocument/2006/relationships/oleObject" Target="file:///\\fpnas01\Files_MET\PDrive\Projects\MANUFACTURING\ADVANCED%20INDUSTRIES\DIGITALIZATION\Presentations\060717_PhillyMSFT\Data%20for%20Philly%20Deck.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2" Type="http://schemas.openxmlformats.org/officeDocument/2006/relationships/oleObject" Target="file:///\\fpnas01\Files_MET\PDrive\Projects\MANUFACTURING\ADVANCED%20INDUSTRIES\DIGITALIZATION\Graphics\Digitization%20graphics.xlsx" TargetMode="External"/><Relationship Id="rId1" Type="http://schemas.openxmlformats.org/officeDocument/2006/relationships/themeOverride" Target="../theme/themeOverride3.xml"/></Relationships>
</file>

<file path=ppt/charts/_rels/chart6.xml.rels><?xml version="1.0" encoding="UTF-8" standalone="yes"?>
<Relationships xmlns="http://schemas.openxmlformats.org/package/2006/relationships"><Relationship Id="rId3" Type="http://schemas.openxmlformats.org/officeDocument/2006/relationships/oleObject" Target="file:///\\fpnas01\Files_MET\PDrive\Projects\MANUFACTURING\ADVANCED%20INDUSTRIES\DIGITALIZATION\Presentations\060717_PhillyMSFT\Data%20for%20Philly%20Deck.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3" Type="http://schemas.openxmlformats.org/officeDocument/2006/relationships/oleObject" Target="file:///\\fpnas01\Files_MET\PDrive\Projects\MANUFACTURING\ADVANCED%20INDUSTRIES\DIGITALIZATION\Presentations\060717_PhillyMSFT\Data%20for%20Philly%20Deck.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000" b="0" i="0" u="none" strike="noStrike" kern="1200" spc="0" baseline="0">
                <a:solidFill>
                  <a:schemeClr val="bg1"/>
                </a:solidFill>
                <a:latin typeface="Helvetica" panose="020B0604020202020204" pitchFamily="34" charset="0"/>
                <a:ea typeface="+mn-ea"/>
                <a:cs typeface="Helvetica" panose="020B0604020202020204" pitchFamily="34" charset="0"/>
              </a:defRPr>
            </a:pPr>
            <a:r>
              <a:rPr lang="en-US" sz="3000" baseline="0" dirty="0" smtClean="0"/>
              <a:t>Annual </a:t>
            </a:r>
            <a:r>
              <a:rPr lang="en-US" sz="3000" baseline="0" dirty="0" smtClean="0">
                <a:solidFill>
                  <a:srgbClr val="A6A6A6"/>
                </a:solidFill>
              </a:rPr>
              <a:t>computer/IT college graduates</a:t>
            </a:r>
            <a:r>
              <a:rPr lang="en-US" sz="3000" baseline="0" dirty="0" smtClean="0"/>
              <a:t> versus U.S. </a:t>
            </a:r>
            <a:r>
              <a:rPr lang="en-US" sz="3000" baseline="0" dirty="0" smtClean="0">
                <a:solidFill>
                  <a:srgbClr val="FD8D3B"/>
                </a:solidFill>
              </a:rPr>
              <a:t>labor market needs</a:t>
            </a:r>
            <a:r>
              <a:rPr lang="en-US" sz="3000" baseline="0" dirty="0" smtClean="0"/>
              <a:t>, 2014 - 2024</a:t>
            </a:r>
            <a:endParaRPr lang="en-US" sz="3000" dirty="0"/>
          </a:p>
        </c:rich>
      </c:tx>
      <c:overlay val="0"/>
      <c:spPr>
        <a:noFill/>
        <a:ln>
          <a:noFill/>
        </a:ln>
        <a:effectLst/>
      </c:spPr>
      <c:txPr>
        <a:bodyPr rot="0" spcFirstLastPara="1" vertOverflow="ellipsis" vert="horz" wrap="square" anchor="ctr" anchorCtr="1"/>
        <a:lstStyle/>
        <a:p>
          <a:pPr>
            <a:defRPr sz="3000" b="0" i="0" u="none" strike="noStrike" kern="1200" spc="0" baseline="0">
              <a:solidFill>
                <a:schemeClr val="bg1"/>
              </a:solidFill>
              <a:latin typeface="Helvetica" panose="020B0604020202020204" pitchFamily="34" charset="0"/>
              <a:ea typeface="+mn-ea"/>
              <a:cs typeface="Helvetica" panose="020B0604020202020204" pitchFamily="34" charset="0"/>
            </a:defRPr>
          </a:pPr>
          <a:endParaRPr lang="en-US"/>
        </a:p>
      </c:txPr>
    </c:title>
    <c:autoTitleDeleted val="0"/>
    <c:plotArea>
      <c:layout>
        <c:manualLayout>
          <c:layoutTarget val="inner"/>
          <c:xMode val="edge"/>
          <c:yMode val="edge"/>
          <c:x val="3.0452437658950872E-2"/>
          <c:y val="0.23828163963252225"/>
          <c:w val="0.96473928271068843"/>
          <c:h val="0.53214755623804932"/>
        </c:manualLayout>
      </c:layout>
      <c:barChart>
        <c:barDir val="col"/>
        <c:grouping val="clustered"/>
        <c:varyColors val="0"/>
        <c:ser>
          <c:idx val="0"/>
          <c:order val="0"/>
          <c:tx>
            <c:strRef>
              <c:f>Sheet1!$B$1</c:f>
              <c:strCache>
                <c:ptCount val="1"/>
                <c:pt idx="0">
                  <c:v>Computer-IT college grads</c:v>
                </c:pt>
              </c:strCache>
            </c:strRef>
          </c:tx>
          <c:spPr>
            <a:solidFill>
              <a:srgbClr val="A6A6A6"/>
            </a:solidFill>
            <a:ln>
              <a:noFill/>
            </a:ln>
            <a:effectLst/>
          </c:spPr>
          <c:invertIfNegative val="0"/>
          <c:cat>
            <c:strRef>
              <c:f>Sheet1!$A$2</c:f>
              <c:strCache>
                <c:ptCount val="1"/>
                <c:pt idx="0">
                  <c:v>Annual production/need</c:v>
                </c:pt>
              </c:strCache>
            </c:strRef>
          </c:cat>
          <c:val>
            <c:numRef>
              <c:f>Sheet1!$B$2</c:f>
              <c:numCache>
                <c:formatCode>General</c:formatCode>
                <c:ptCount val="1"/>
                <c:pt idx="0">
                  <c:v>60000</c:v>
                </c:pt>
              </c:numCache>
            </c:numRef>
          </c:val>
          <c:extLst>
            <c:ext xmlns:c16="http://schemas.microsoft.com/office/drawing/2014/chart" uri="{C3380CC4-5D6E-409C-BE32-E72D297353CC}">
              <c16:uniqueId val="{00000000-2178-4A3D-9030-D25969E1F751}"/>
            </c:ext>
          </c:extLst>
        </c:ser>
        <c:ser>
          <c:idx val="1"/>
          <c:order val="1"/>
          <c:tx>
            <c:strRef>
              <c:f>Sheet1!$C$1</c:f>
              <c:strCache>
                <c:ptCount val="1"/>
                <c:pt idx="0">
                  <c:v>New workers needed in computer-IT industries</c:v>
                </c:pt>
              </c:strCache>
            </c:strRef>
          </c:tx>
          <c:spPr>
            <a:solidFill>
              <a:srgbClr val="FD8D3B"/>
            </a:solidFill>
            <a:ln>
              <a:noFill/>
            </a:ln>
            <a:effectLst/>
          </c:spPr>
          <c:invertIfNegative val="0"/>
          <c:cat>
            <c:strRef>
              <c:f>Sheet1!$A$2</c:f>
              <c:strCache>
                <c:ptCount val="1"/>
                <c:pt idx="0">
                  <c:v>Annual production/need</c:v>
                </c:pt>
              </c:strCache>
            </c:strRef>
          </c:cat>
          <c:val>
            <c:numRef>
              <c:f>Sheet1!$C$2</c:f>
              <c:numCache>
                <c:formatCode>General</c:formatCode>
                <c:ptCount val="1"/>
                <c:pt idx="0">
                  <c:v>100000</c:v>
                </c:pt>
              </c:numCache>
            </c:numRef>
          </c:val>
          <c:extLst>
            <c:ext xmlns:c16="http://schemas.microsoft.com/office/drawing/2014/chart" uri="{C3380CC4-5D6E-409C-BE32-E72D297353CC}">
              <c16:uniqueId val="{00000003-2178-4A3D-9030-D25969E1F751}"/>
            </c:ext>
          </c:extLst>
        </c:ser>
        <c:dLbls>
          <c:showLegendKey val="0"/>
          <c:showVal val="0"/>
          <c:showCatName val="0"/>
          <c:showSerName val="0"/>
          <c:showPercent val="0"/>
          <c:showBubbleSize val="0"/>
        </c:dLbls>
        <c:gapWidth val="219"/>
        <c:overlap val="-27"/>
        <c:axId val="415858520"/>
        <c:axId val="415865080"/>
      </c:barChart>
      <c:catAx>
        <c:axId val="415858520"/>
        <c:scaling>
          <c:orientation val="minMax"/>
        </c:scaling>
        <c:delete val="1"/>
        <c:axPos val="b"/>
        <c:numFmt formatCode="General" sourceLinked="1"/>
        <c:majorTickMark val="none"/>
        <c:minorTickMark val="none"/>
        <c:tickLblPos val="nextTo"/>
        <c:crossAx val="415865080"/>
        <c:crosses val="autoZero"/>
        <c:auto val="1"/>
        <c:lblAlgn val="ctr"/>
        <c:lblOffset val="100"/>
        <c:noMultiLvlLbl val="0"/>
      </c:catAx>
      <c:valAx>
        <c:axId val="415865080"/>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415858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a:solidFill>
            <a:schemeClr val="bg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'Figure 15'!$A$3:$D$3</c:f>
          <c:strCache>
            <c:ptCount val="4"/>
            <c:pt idx="0">
              <c:v>Correlation between metro mean annual wage and mean digital scores</c:v>
            </c:pt>
          </c:strCache>
        </c:strRef>
      </c:tx>
      <c:layout>
        <c:manualLayout>
          <c:xMode val="edge"/>
          <c:yMode val="edge"/>
          <c:x val="0.17825147202789662"/>
          <c:y val="9.4292623421248205E-3"/>
        </c:manualLayout>
      </c:layout>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title>
    <c:autoTitleDeleted val="0"/>
    <c:plotArea>
      <c:layout/>
      <c:scatterChart>
        <c:scatterStyle val="lineMarker"/>
        <c:varyColors val="1"/>
        <c:ser>
          <c:idx val="0"/>
          <c:order val="0"/>
          <c:tx>
            <c:strRef>
              <c:f>'Figure 15'!$C$11</c:f>
              <c:strCache>
                <c:ptCount val="1"/>
                <c:pt idx="0">
                  <c:v>Metro</c:v>
                </c:pt>
              </c:strCache>
            </c:strRef>
          </c:tx>
          <c:spPr>
            <a:ln w="25400">
              <a:noFill/>
            </a:ln>
          </c:spPr>
          <c:marker>
            <c:symbol val="circle"/>
            <c:size val="5"/>
            <c:spPr>
              <a:solidFill>
                <a:srgbClr val="BD1A26"/>
              </a:solidFill>
              <a:ln w="127000">
                <a:solidFill>
                  <a:srgbClr val="FD8D3B"/>
                </a:solidFill>
              </a:ln>
            </c:spPr>
          </c:marker>
          <c:dPt>
            <c:idx val="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01-EB2B-4F8E-B305-CD3A1D13DEDD}"/>
              </c:ext>
            </c:extLst>
          </c:dPt>
          <c:dPt>
            <c:idx val="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03-EB2B-4F8E-B305-CD3A1D13DEDD}"/>
              </c:ext>
            </c:extLst>
          </c:dPt>
          <c:dPt>
            <c:idx val="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05-EB2B-4F8E-B305-CD3A1D13DEDD}"/>
              </c:ext>
            </c:extLst>
          </c:dPt>
          <c:dPt>
            <c:idx val="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07-EB2B-4F8E-B305-CD3A1D13DEDD}"/>
              </c:ext>
            </c:extLst>
          </c:dPt>
          <c:dPt>
            <c:idx val="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09-EB2B-4F8E-B305-CD3A1D13DEDD}"/>
              </c:ext>
            </c:extLst>
          </c:dPt>
          <c:dPt>
            <c:idx val="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0B-EB2B-4F8E-B305-CD3A1D13DEDD}"/>
              </c:ext>
            </c:extLst>
          </c:dPt>
          <c:dPt>
            <c:idx val="6"/>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0D-EB2B-4F8E-B305-CD3A1D13DEDD}"/>
              </c:ext>
            </c:extLst>
          </c:dPt>
          <c:dPt>
            <c:idx val="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0F-EB2B-4F8E-B305-CD3A1D13DEDD}"/>
              </c:ext>
            </c:extLst>
          </c:dPt>
          <c:dPt>
            <c:idx val="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11-EB2B-4F8E-B305-CD3A1D13DEDD}"/>
              </c:ext>
            </c:extLst>
          </c:dPt>
          <c:dPt>
            <c:idx val="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13-EB2B-4F8E-B305-CD3A1D13DEDD}"/>
              </c:ext>
            </c:extLst>
          </c:dPt>
          <c:dPt>
            <c:idx val="1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15-EB2B-4F8E-B305-CD3A1D13DEDD}"/>
              </c:ext>
            </c:extLst>
          </c:dPt>
          <c:dPt>
            <c:idx val="1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17-EB2B-4F8E-B305-CD3A1D13DEDD}"/>
              </c:ext>
            </c:extLst>
          </c:dPt>
          <c:dPt>
            <c:idx val="1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19-EB2B-4F8E-B305-CD3A1D13DEDD}"/>
              </c:ext>
            </c:extLst>
          </c:dPt>
          <c:dPt>
            <c:idx val="1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1B-EB2B-4F8E-B305-CD3A1D13DEDD}"/>
              </c:ext>
            </c:extLst>
          </c:dPt>
          <c:dPt>
            <c:idx val="1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1D-EB2B-4F8E-B305-CD3A1D13DEDD}"/>
              </c:ext>
            </c:extLst>
          </c:dPt>
          <c:dPt>
            <c:idx val="1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1F-EB2B-4F8E-B305-CD3A1D13DEDD}"/>
              </c:ext>
            </c:extLst>
          </c:dPt>
          <c:dPt>
            <c:idx val="16"/>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21-EB2B-4F8E-B305-CD3A1D13DEDD}"/>
              </c:ext>
            </c:extLst>
          </c:dPt>
          <c:dPt>
            <c:idx val="1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23-EB2B-4F8E-B305-CD3A1D13DEDD}"/>
              </c:ext>
            </c:extLst>
          </c:dPt>
          <c:dPt>
            <c:idx val="1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25-EB2B-4F8E-B305-CD3A1D13DEDD}"/>
              </c:ext>
            </c:extLst>
          </c:dPt>
          <c:dPt>
            <c:idx val="1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27-EB2B-4F8E-B305-CD3A1D13DEDD}"/>
              </c:ext>
            </c:extLst>
          </c:dPt>
          <c:dPt>
            <c:idx val="2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29-EB2B-4F8E-B305-CD3A1D13DEDD}"/>
              </c:ext>
            </c:extLst>
          </c:dPt>
          <c:dPt>
            <c:idx val="2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2B-EB2B-4F8E-B305-CD3A1D13DEDD}"/>
              </c:ext>
            </c:extLst>
          </c:dPt>
          <c:dPt>
            <c:idx val="2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2D-EB2B-4F8E-B305-CD3A1D13DEDD}"/>
              </c:ext>
            </c:extLst>
          </c:dPt>
          <c:dPt>
            <c:idx val="2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2F-EB2B-4F8E-B305-CD3A1D13DEDD}"/>
              </c:ext>
            </c:extLst>
          </c:dPt>
          <c:dPt>
            <c:idx val="2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31-EB2B-4F8E-B305-CD3A1D13DEDD}"/>
              </c:ext>
            </c:extLst>
          </c:dPt>
          <c:dPt>
            <c:idx val="2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33-EB2B-4F8E-B305-CD3A1D13DEDD}"/>
              </c:ext>
            </c:extLst>
          </c:dPt>
          <c:dPt>
            <c:idx val="26"/>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35-EB2B-4F8E-B305-CD3A1D13DEDD}"/>
              </c:ext>
            </c:extLst>
          </c:dPt>
          <c:dPt>
            <c:idx val="2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37-EB2B-4F8E-B305-CD3A1D13DEDD}"/>
              </c:ext>
            </c:extLst>
          </c:dPt>
          <c:dPt>
            <c:idx val="2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39-EB2B-4F8E-B305-CD3A1D13DEDD}"/>
              </c:ext>
            </c:extLst>
          </c:dPt>
          <c:dPt>
            <c:idx val="2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3B-EB2B-4F8E-B305-CD3A1D13DEDD}"/>
              </c:ext>
            </c:extLst>
          </c:dPt>
          <c:dPt>
            <c:idx val="3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3D-EB2B-4F8E-B305-CD3A1D13DEDD}"/>
              </c:ext>
            </c:extLst>
          </c:dPt>
          <c:dPt>
            <c:idx val="3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3F-EB2B-4F8E-B305-CD3A1D13DEDD}"/>
              </c:ext>
            </c:extLst>
          </c:dPt>
          <c:dPt>
            <c:idx val="3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41-EB2B-4F8E-B305-CD3A1D13DEDD}"/>
              </c:ext>
            </c:extLst>
          </c:dPt>
          <c:dPt>
            <c:idx val="3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43-EB2B-4F8E-B305-CD3A1D13DEDD}"/>
              </c:ext>
            </c:extLst>
          </c:dPt>
          <c:dPt>
            <c:idx val="3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45-EB2B-4F8E-B305-CD3A1D13DEDD}"/>
              </c:ext>
            </c:extLst>
          </c:dPt>
          <c:dPt>
            <c:idx val="3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47-EB2B-4F8E-B305-CD3A1D13DEDD}"/>
              </c:ext>
            </c:extLst>
          </c:dPt>
          <c:dPt>
            <c:idx val="36"/>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49-EB2B-4F8E-B305-CD3A1D13DEDD}"/>
              </c:ext>
            </c:extLst>
          </c:dPt>
          <c:dPt>
            <c:idx val="3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4B-EB2B-4F8E-B305-CD3A1D13DEDD}"/>
              </c:ext>
            </c:extLst>
          </c:dPt>
          <c:dPt>
            <c:idx val="3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4D-EB2B-4F8E-B305-CD3A1D13DEDD}"/>
              </c:ext>
            </c:extLst>
          </c:dPt>
          <c:dPt>
            <c:idx val="3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4F-EB2B-4F8E-B305-CD3A1D13DEDD}"/>
              </c:ext>
            </c:extLst>
          </c:dPt>
          <c:dPt>
            <c:idx val="4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51-EB2B-4F8E-B305-CD3A1D13DEDD}"/>
              </c:ext>
            </c:extLst>
          </c:dPt>
          <c:dPt>
            <c:idx val="4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53-EB2B-4F8E-B305-CD3A1D13DEDD}"/>
              </c:ext>
            </c:extLst>
          </c:dPt>
          <c:dPt>
            <c:idx val="4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55-EB2B-4F8E-B305-CD3A1D13DEDD}"/>
              </c:ext>
            </c:extLst>
          </c:dPt>
          <c:dPt>
            <c:idx val="4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57-EB2B-4F8E-B305-CD3A1D13DEDD}"/>
              </c:ext>
            </c:extLst>
          </c:dPt>
          <c:dPt>
            <c:idx val="4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59-EB2B-4F8E-B305-CD3A1D13DEDD}"/>
              </c:ext>
            </c:extLst>
          </c:dPt>
          <c:dPt>
            <c:idx val="4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5B-EB2B-4F8E-B305-CD3A1D13DEDD}"/>
              </c:ext>
            </c:extLst>
          </c:dPt>
          <c:dPt>
            <c:idx val="46"/>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5D-EB2B-4F8E-B305-CD3A1D13DEDD}"/>
              </c:ext>
            </c:extLst>
          </c:dPt>
          <c:dPt>
            <c:idx val="4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5F-EB2B-4F8E-B305-CD3A1D13DEDD}"/>
              </c:ext>
            </c:extLst>
          </c:dPt>
          <c:dPt>
            <c:idx val="4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61-EB2B-4F8E-B305-CD3A1D13DEDD}"/>
              </c:ext>
            </c:extLst>
          </c:dPt>
          <c:dPt>
            <c:idx val="4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63-EB2B-4F8E-B305-CD3A1D13DEDD}"/>
              </c:ext>
            </c:extLst>
          </c:dPt>
          <c:dPt>
            <c:idx val="5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65-EB2B-4F8E-B305-CD3A1D13DEDD}"/>
              </c:ext>
            </c:extLst>
          </c:dPt>
          <c:dPt>
            <c:idx val="5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67-EB2B-4F8E-B305-CD3A1D13DEDD}"/>
              </c:ext>
            </c:extLst>
          </c:dPt>
          <c:dPt>
            <c:idx val="5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69-EB2B-4F8E-B305-CD3A1D13DEDD}"/>
              </c:ext>
            </c:extLst>
          </c:dPt>
          <c:dPt>
            <c:idx val="5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6B-EB2B-4F8E-B305-CD3A1D13DEDD}"/>
              </c:ext>
            </c:extLst>
          </c:dPt>
          <c:dPt>
            <c:idx val="5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6D-EB2B-4F8E-B305-CD3A1D13DEDD}"/>
              </c:ext>
            </c:extLst>
          </c:dPt>
          <c:dPt>
            <c:idx val="5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6F-EB2B-4F8E-B305-CD3A1D13DEDD}"/>
              </c:ext>
            </c:extLst>
          </c:dPt>
          <c:dPt>
            <c:idx val="56"/>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71-EB2B-4F8E-B305-CD3A1D13DEDD}"/>
              </c:ext>
            </c:extLst>
          </c:dPt>
          <c:dPt>
            <c:idx val="5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73-EB2B-4F8E-B305-CD3A1D13DEDD}"/>
              </c:ext>
            </c:extLst>
          </c:dPt>
          <c:dPt>
            <c:idx val="5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75-EB2B-4F8E-B305-CD3A1D13DEDD}"/>
              </c:ext>
            </c:extLst>
          </c:dPt>
          <c:dPt>
            <c:idx val="5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77-EB2B-4F8E-B305-CD3A1D13DEDD}"/>
              </c:ext>
            </c:extLst>
          </c:dPt>
          <c:dPt>
            <c:idx val="6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79-EB2B-4F8E-B305-CD3A1D13DEDD}"/>
              </c:ext>
            </c:extLst>
          </c:dPt>
          <c:dPt>
            <c:idx val="6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7B-EB2B-4F8E-B305-CD3A1D13DEDD}"/>
              </c:ext>
            </c:extLst>
          </c:dPt>
          <c:dPt>
            <c:idx val="6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7D-EB2B-4F8E-B305-CD3A1D13DEDD}"/>
              </c:ext>
            </c:extLst>
          </c:dPt>
          <c:dPt>
            <c:idx val="6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7F-EB2B-4F8E-B305-CD3A1D13DEDD}"/>
              </c:ext>
            </c:extLst>
          </c:dPt>
          <c:dPt>
            <c:idx val="6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81-EB2B-4F8E-B305-CD3A1D13DEDD}"/>
              </c:ext>
            </c:extLst>
          </c:dPt>
          <c:dPt>
            <c:idx val="6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83-EB2B-4F8E-B305-CD3A1D13DEDD}"/>
              </c:ext>
            </c:extLst>
          </c:dPt>
          <c:dPt>
            <c:idx val="66"/>
            <c:marker>
              <c:symbol val="circle"/>
              <c:size val="5"/>
              <c:spPr>
                <a:solidFill>
                  <a:schemeClr val="accent1">
                    <a:lumMod val="80000"/>
                    <a:lumOff val="20000"/>
                  </a:schemeClr>
                </a:solidFill>
                <a:ln w="9525">
                  <a:solidFill>
                    <a:schemeClr val="accent1">
                      <a:lumMod val="80000"/>
                      <a:lumOff val="20000"/>
                    </a:schemeClr>
                  </a:solidFill>
                </a:ln>
                <a:effectLst/>
              </c:spPr>
            </c:marker>
            <c:bubble3D val="0"/>
            <c:spPr>
              <a:ln w="25400" cap="rnd">
                <a:noFill/>
                <a:round/>
              </a:ln>
              <a:effectLst/>
            </c:spPr>
            <c:extLst>
              <c:ext xmlns:c16="http://schemas.microsoft.com/office/drawing/2014/chart" uri="{C3380CC4-5D6E-409C-BE32-E72D297353CC}">
                <c16:uniqueId val="{00000000-38E2-4C7E-A314-965DF133D532}"/>
              </c:ext>
            </c:extLst>
          </c:dPt>
          <c:dPt>
            <c:idx val="6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87-EB2B-4F8E-B305-CD3A1D13DEDD}"/>
              </c:ext>
            </c:extLst>
          </c:dPt>
          <c:dPt>
            <c:idx val="6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89-EB2B-4F8E-B305-CD3A1D13DEDD}"/>
              </c:ext>
            </c:extLst>
          </c:dPt>
          <c:dPt>
            <c:idx val="6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8B-EB2B-4F8E-B305-CD3A1D13DEDD}"/>
              </c:ext>
            </c:extLst>
          </c:dPt>
          <c:dPt>
            <c:idx val="7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8D-EB2B-4F8E-B305-CD3A1D13DEDD}"/>
              </c:ext>
            </c:extLst>
          </c:dPt>
          <c:dPt>
            <c:idx val="7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8F-EB2B-4F8E-B305-CD3A1D13DEDD}"/>
              </c:ext>
            </c:extLst>
          </c:dPt>
          <c:dPt>
            <c:idx val="7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91-EB2B-4F8E-B305-CD3A1D13DEDD}"/>
              </c:ext>
            </c:extLst>
          </c:dPt>
          <c:dPt>
            <c:idx val="7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93-EB2B-4F8E-B305-CD3A1D13DEDD}"/>
              </c:ext>
            </c:extLst>
          </c:dPt>
          <c:dPt>
            <c:idx val="7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95-EB2B-4F8E-B305-CD3A1D13DEDD}"/>
              </c:ext>
            </c:extLst>
          </c:dPt>
          <c:dPt>
            <c:idx val="7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97-EB2B-4F8E-B305-CD3A1D13DEDD}"/>
              </c:ext>
            </c:extLst>
          </c:dPt>
          <c:dPt>
            <c:idx val="76"/>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99-EB2B-4F8E-B305-CD3A1D13DEDD}"/>
              </c:ext>
            </c:extLst>
          </c:dPt>
          <c:dPt>
            <c:idx val="7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9B-EB2B-4F8E-B305-CD3A1D13DEDD}"/>
              </c:ext>
            </c:extLst>
          </c:dPt>
          <c:dPt>
            <c:idx val="7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9D-EB2B-4F8E-B305-CD3A1D13DEDD}"/>
              </c:ext>
            </c:extLst>
          </c:dPt>
          <c:dPt>
            <c:idx val="7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9F-EB2B-4F8E-B305-CD3A1D13DEDD}"/>
              </c:ext>
            </c:extLst>
          </c:dPt>
          <c:dPt>
            <c:idx val="8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A1-EB2B-4F8E-B305-CD3A1D13DEDD}"/>
              </c:ext>
            </c:extLst>
          </c:dPt>
          <c:dPt>
            <c:idx val="8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A3-EB2B-4F8E-B305-CD3A1D13DEDD}"/>
              </c:ext>
            </c:extLst>
          </c:dPt>
          <c:dPt>
            <c:idx val="8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A5-EB2B-4F8E-B305-CD3A1D13DEDD}"/>
              </c:ext>
            </c:extLst>
          </c:dPt>
          <c:dPt>
            <c:idx val="8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A7-EB2B-4F8E-B305-CD3A1D13DEDD}"/>
              </c:ext>
            </c:extLst>
          </c:dPt>
          <c:dPt>
            <c:idx val="8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A9-EB2B-4F8E-B305-CD3A1D13DEDD}"/>
              </c:ext>
            </c:extLst>
          </c:dPt>
          <c:dPt>
            <c:idx val="8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AB-EB2B-4F8E-B305-CD3A1D13DEDD}"/>
              </c:ext>
            </c:extLst>
          </c:dPt>
          <c:dPt>
            <c:idx val="86"/>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AD-EB2B-4F8E-B305-CD3A1D13DEDD}"/>
              </c:ext>
            </c:extLst>
          </c:dPt>
          <c:dPt>
            <c:idx val="8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AF-EB2B-4F8E-B305-CD3A1D13DEDD}"/>
              </c:ext>
            </c:extLst>
          </c:dPt>
          <c:dPt>
            <c:idx val="8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B1-EB2B-4F8E-B305-CD3A1D13DEDD}"/>
              </c:ext>
            </c:extLst>
          </c:dPt>
          <c:dPt>
            <c:idx val="8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B3-EB2B-4F8E-B305-CD3A1D13DEDD}"/>
              </c:ext>
            </c:extLst>
          </c:dPt>
          <c:dPt>
            <c:idx val="90"/>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B5-EB2B-4F8E-B305-CD3A1D13DEDD}"/>
              </c:ext>
            </c:extLst>
          </c:dPt>
          <c:dPt>
            <c:idx val="91"/>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B7-EB2B-4F8E-B305-CD3A1D13DEDD}"/>
              </c:ext>
            </c:extLst>
          </c:dPt>
          <c:dPt>
            <c:idx val="92"/>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B9-EB2B-4F8E-B305-CD3A1D13DEDD}"/>
              </c:ext>
            </c:extLst>
          </c:dPt>
          <c:dPt>
            <c:idx val="93"/>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BB-EB2B-4F8E-B305-CD3A1D13DEDD}"/>
              </c:ext>
            </c:extLst>
          </c:dPt>
          <c:dPt>
            <c:idx val="94"/>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BD-EB2B-4F8E-B305-CD3A1D13DEDD}"/>
              </c:ext>
            </c:extLst>
          </c:dPt>
          <c:dPt>
            <c:idx val="95"/>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BF-EB2B-4F8E-B305-CD3A1D13DEDD}"/>
              </c:ext>
            </c:extLst>
          </c:dPt>
          <c:dPt>
            <c:idx val="96"/>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C1-EB2B-4F8E-B305-CD3A1D13DEDD}"/>
              </c:ext>
            </c:extLst>
          </c:dPt>
          <c:dPt>
            <c:idx val="97"/>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C3-EB2B-4F8E-B305-CD3A1D13DEDD}"/>
              </c:ext>
            </c:extLst>
          </c:dPt>
          <c:dPt>
            <c:idx val="98"/>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C5-EB2B-4F8E-B305-CD3A1D13DEDD}"/>
              </c:ext>
            </c:extLst>
          </c:dPt>
          <c:dPt>
            <c:idx val="99"/>
            <c:marker>
              <c:symbol val="circle"/>
              <c:size val="5"/>
              <c:spPr>
                <a:solidFill>
                  <a:srgbClr val="BD1A26"/>
                </a:solidFill>
                <a:ln w="127000">
                  <a:solidFill>
                    <a:srgbClr val="FD8D3B"/>
                  </a:solidFill>
                </a:ln>
                <a:effectLst/>
              </c:spPr>
            </c:marker>
            <c:bubble3D val="0"/>
            <c:spPr>
              <a:ln w="25400" cap="rnd">
                <a:noFill/>
                <a:round/>
              </a:ln>
              <a:effectLst/>
            </c:spPr>
            <c:extLst>
              <c:ext xmlns:c16="http://schemas.microsoft.com/office/drawing/2014/chart" uri="{C3380CC4-5D6E-409C-BE32-E72D297353CC}">
                <c16:uniqueId val="{000000C7-EB2B-4F8E-B305-CD3A1D13DEDD}"/>
              </c:ext>
            </c:extLst>
          </c:dPt>
          <c:trendline>
            <c:spPr>
              <a:ln w="50800" cap="rnd">
                <a:solidFill>
                  <a:srgbClr val="FD8D3B"/>
                </a:solidFill>
                <a:prstDash val="sysDot"/>
              </a:ln>
              <a:effectLst/>
            </c:spPr>
            <c:trendlineType val="linear"/>
            <c:dispRSqr val="1"/>
            <c:dispEq val="0"/>
            <c:trendlineLbl>
              <c:layout>
                <c:manualLayout>
                  <c:x val="0.11271891424170827"/>
                  <c:y val="3.1733699812379952E-2"/>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trendlineLbl>
          </c:trendline>
          <c:xVal>
            <c:numRef>
              <c:f>'Figure 15'!$B$12:$B$111</c:f>
              <c:numCache>
                <c:formatCode>0</c:formatCode>
                <c:ptCount val="100"/>
                <c:pt idx="0">
                  <c:v>41.748879454453999</c:v>
                </c:pt>
                <c:pt idx="1">
                  <c:v>42.285971388263697</c:v>
                </c:pt>
                <c:pt idx="2">
                  <c:v>40.672502323828702</c:v>
                </c:pt>
                <c:pt idx="3">
                  <c:v>40.371577638762403</c:v>
                </c:pt>
                <c:pt idx="4">
                  <c:v>41.9538203586024</c:v>
                </c:pt>
                <c:pt idx="5">
                  <c:v>40.538796566458402</c:v>
                </c:pt>
                <c:pt idx="6">
                  <c:v>43.3010454181711</c:v>
                </c:pt>
                <c:pt idx="7">
                  <c:v>36.2414125351794</c:v>
                </c:pt>
                <c:pt idx="8">
                  <c:v>42.2456571101253</c:v>
                </c:pt>
                <c:pt idx="9">
                  <c:v>38.518679984743201</c:v>
                </c:pt>
                <c:pt idx="10">
                  <c:v>42.0577700930099</c:v>
                </c:pt>
                <c:pt idx="11">
                  <c:v>41.152630503938099</c:v>
                </c:pt>
                <c:pt idx="12">
                  <c:v>44.392601941644003</c:v>
                </c:pt>
                <c:pt idx="13">
                  <c:v>42.846408102488397</c:v>
                </c:pt>
                <c:pt idx="14">
                  <c:v>41.331639775604799</c:v>
                </c:pt>
                <c:pt idx="15">
                  <c:v>39.313626429263103</c:v>
                </c:pt>
                <c:pt idx="16">
                  <c:v>42.172592439431</c:v>
                </c:pt>
                <c:pt idx="17">
                  <c:v>41.139960457177096</c:v>
                </c:pt>
                <c:pt idx="18">
                  <c:v>40.955467441621799</c:v>
                </c:pt>
                <c:pt idx="19">
                  <c:v>40.8193636597153</c:v>
                </c:pt>
                <c:pt idx="20">
                  <c:v>41.196136184907402</c:v>
                </c:pt>
                <c:pt idx="21">
                  <c:v>41.299271722768196</c:v>
                </c:pt>
                <c:pt idx="22">
                  <c:v>40.953265100472699</c:v>
                </c:pt>
                <c:pt idx="23">
                  <c:v>41.781085852802498</c:v>
                </c:pt>
                <c:pt idx="24">
                  <c:v>41.818266812121699</c:v>
                </c:pt>
                <c:pt idx="25">
                  <c:v>41.947563433048998</c:v>
                </c:pt>
                <c:pt idx="26">
                  <c:v>40.581442381497602</c:v>
                </c:pt>
                <c:pt idx="27">
                  <c:v>39.270725071705897</c:v>
                </c:pt>
                <c:pt idx="28">
                  <c:v>41.271860484677902</c:v>
                </c:pt>
                <c:pt idx="29">
                  <c:v>41.924910581443797</c:v>
                </c:pt>
                <c:pt idx="30">
                  <c:v>41.085284090832502</c:v>
                </c:pt>
                <c:pt idx="31">
                  <c:v>38.860512849687801</c:v>
                </c:pt>
                <c:pt idx="32">
                  <c:v>37.715164142628197</c:v>
                </c:pt>
                <c:pt idx="33">
                  <c:v>39.313616952663601</c:v>
                </c:pt>
                <c:pt idx="34">
                  <c:v>39.000615870161901</c:v>
                </c:pt>
                <c:pt idx="35">
                  <c:v>39.611305410957797</c:v>
                </c:pt>
                <c:pt idx="36">
                  <c:v>42.115918243835601</c:v>
                </c:pt>
                <c:pt idx="37">
                  <c:v>43.121025996666098</c:v>
                </c:pt>
                <c:pt idx="38">
                  <c:v>41.392511931428899</c:v>
                </c:pt>
                <c:pt idx="39">
                  <c:v>39.779857664562101</c:v>
                </c:pt>
                <c:pt idx="40">
                  <c:v>41.581548286408399</c:v>
                </c:pt>
                <c:pt idx="41">
                  <c:v>40.536589648436902</c:v>
                </c:pt>
                <c:pt idx="42">
                  <c:v>41.703904620912603</c:v>
                </c:pt>
                <c:pt idx="43">
                  <c:v>40.256369958838299</c:v>
                </c:pt>
                <c:pt idx="44">
                  <c:v>40.462058635267198</c:v>
                </c:pt>
                <c:pt idx="45">
                  <c:v>36.345088754581397</c:v>
                </c:pt>
                <c:pt idx="46">
                  <c:v>41.630347879474897</c:v>
                </c:pt>
                <c:pt idx="47">
                  <c:v>40.675482531643098</c:v>
                </c:pt>
                <c:pt idx="48">
                  <c:v>39.071937385268299</c:v>
                </c:pt>
                <c:pt idx="49">
                  <c:v>42.484885943675202</c:v>
                </c:pt>
                <c:pt idx="50">
                  <c:v>38.898425758608198</c:v>
                </c:pt>
                <c:pt idx="51">
                  <c:v>39.426816497504397</c:v>
                </c:pt>
                <c:pt idx="52">
                  <c:v>40.871025681171702</c:v>
                </c:pt>
                <c:pt idx="53">
                  <c:v>40.7282791212088</c:v>
                </c:pt>
                <c:pt idx="54">
                  <c:v>41.183521537908199</c:v>
                </c:pt>
                <c:pt idx="55">
                  <c:v>40.791721584220603</c:v>
                </c:pt>
                <c:pt idx="56">
                  <c:v>41.565875004887303</c:v>
                </c:pt>
                <c:pt idx="57">
                  <c:v>39.054632961929897</c:v>
                </c:pt>
                <c:pt idx="58">
                  <c:v>41.776136027830802</c:v>
                </c:pt>
                <c:pt idx="59">
                  <c:v>38.984642591496304</c:v>
                </c:pt>
                <c:pt idx="60">
                  <c:v>39.769226608935597</c:v>
                </c:pt>
                <c:pt idx="61">
                  <c:v>42.014615257891101</c:v>
                </c:pt>
                <c:pt idx="62">
                  <c:v>41.589941751618802</c:v>
                </c:pt>
                <c:pt idx="63">
                  <c:v>39.566129613086098</c:v>
                </c:pt>
                <c:pt idx="64">
                  <c:v>39.610566221665302</c:v>
                </c:pt>
                <c:pt idx="65">
                  <c:v>42.128050694610202</c:v>
                </c:pt>
                <c:pt idx="66">
                  <c:v>42.272941028513998</c:v>
                </c:pt>
                <c:pt idx="67">
                  <c:v>42.042319740378701</c:v>
                </c:pt>
                <c:pt idx="68">
                  <c:v>41.7486506054898</c:v>
                </c:pt>
                <c:pt idx="69">
                  <c:v>39.606846971867398</c:v>
                </c:pt>
                <c:pt idx="70">
                  <c:v>40.6853014321348</c:v>
                </c:pt>
                <c:pt idx="71">
                  <c:v>42.4088409554588</c:v>
                </c:pt>
                <c:pt idx="72">
                  <c:v>42.888534820887301</c:v>
                </c:pt>
                <c:pt idx="73">
                  <c:v>41.738805361875997</c:v>
                </c:pt>
                <c:pt idx="74">
                  <c:v>37.822070173294001</c:v>
                </c:pt>
                <c:pt idx="75">
                  <c:v>42.23219268327</c:v>
                </c:pt>
                <c:pt idx="76">
                  <c:v>41.908255311016198</c:v>
                </c:pt>
                <c:pt idx="77">
                  <c:v>40.820206844206197</c:v>
                </c:pt>
                <c:pt idx="78">
                  <c:v>42.969244341114397</c:v>
                </c:pt>
                <c:pt idx="79">
                  <c:v>40.871206862861001</c:v>
                </c:pt>
                <c:pt idx="80">
                  <c:v>41.008123485849502</c:v>
                </c:pt>
                <c:pt idx="81">
                  <c:v>42.564670794989901</c:v>
                </c:pt>
                <c:pt idx="82">
                  <c:v>46.766128122992299</c:v>
                </c:pt>
                <c:pt idx="83">
                  <c:v>39.831411794608897</c:v>
                </c:pt>
                <c:pt idx="84">
                  <c:v>42.680843102677102</c:v>
                </c:pt>
                <c:pt idx="85">
                  <c:v>40.2316049909846</c:v>
                </c:pt>
                <c:pt idx="86">
                  <c:v>41.372764891808401</c:v>
                </c:pt>
                <c:pt idx="87">
                  <c:v>36.9748054700298</c:v>
                </c:pt>
                <c:pt idx="88">
                  <c:v>41.170563335787399</c:v>
                </c:pt>
                <c:pt idx="89">
                  <c:v>41.383285947789901</c:v>
                </c:pt>
                <c:pt idx="90">
                  <c:v>39.807981348444898</c:v>
                </c:pt>
                <c:pt idx="91">
                  <c:v>41.644102829445103</c:v>
                </c:pt>
                <c:pt idx="92">
                  <c:v>41.176257494047903</c:v>
                </c:pt>
                <c:pt idx="93">
                  <c:v>38.559713500149101</c:v>
                </c:pt>
                <c:pt idx="94">
                  <c:v>40.138407818865602</c:v>
                </c:pt>
                <c:pt idx="95">
                  <c:v>41.844796470140302</c:v>
                </c:pt>
                <c:pt idx="96">
                  <c:v>40.499130077150099</c:v>
                </c:pt>
                <c:pt idx="97">
                  <c:v>39.630125701667502</c:v>
                </c:pt>
                <c:pt idx="98">
                  <c:v>42.058300189874203</c:v>
                </c:pt>
                <c:pt idx="99">
                  <c:v>39.028073274585999</c:v>
                </c:pt>
              </c:numCache>
            </c:numRef>
          </c:xVal>
          <c:yVal>
            <c:numRef>
              <c:f>'Figure 15'!$C$12:$C$111</c:f>
              <c:numCache>
                <c:formatCode>_("$"* #,##0_);_("$"* \(#,##0\);_("$"* "-"??_);_(@_)</c:formatCode>
                <c:ptCount val="100"/>
                <c:pt idx="0">
                  <c:v>49702.62</c:v>
                </c:pt>
                <c:pt idx="1">
                  <c:v>54441.16</c:v>
                </c:pt>
                <c:pt idx="2">
                  <c:v>46603.03</c:v>
                </c:pt>
                <c:pt idx="3">
                  <c:v>50228.92</c:v>
                </c:pt>
                <c:pt idx="4">
                  <c:v>59698.97</c:v>
                </c:pt>
                <c:pt idx="5">
                  <c:v>49618.23</c:v>
                </c:pt>
                <c:pt idx="6">
                  <c:v>58146.47</c:v>
                </c:pt>
                <c:pt idx="7">
                  <c:v>62975.72</c:v>
                </c:pt>
                <c:pt idx="8">
                  <c:v>62879.07</c:v>
                </c:pt>
                <c:pt idx="9">
                  <c:v>51421.93</c:v>
                </c:pt>
                <c:pt idx="10">
                  <c:v>52245.97</c:v>
                </c:pt>
                <c:pt idx="11">
                  <c:v>45057.64</c:v>
                </c:pt>
                <c:pt idx="12">
                  <c:v>75104.740000000005</c:v>
                </c:pt>
                <c:pt idx="13">
                  <c:v>91397.49</c:v>
                </c:pt>
                <c:pt idx="14">
                  <c:v>47513.72</c:v>
                </c:pt>
                <c:pt idx="15">
                  <c:v>46178.400000000001</c:v>
                </c:pt>
                <c:pt idx="16">
                  <c:v>49887.73</c:v>
                </c:pt>
                <c:pt idx="17">
                  <c:v>59421.62</c:v>
                </c:pt>
                <c:pt idx="18">
                  <c:v>47052.44</c:v>
                </c:pt>
                <c:pt idx="19">
                  <c:v>64098.49</c:v>
                </c:pt>
                <c:pt idx="20">
                  <c:v>53411.1</c:v>
                </c:pt>
                <c:pt idx="21">
                  <c:v>53921.7</c:v>
                </c:pt>
                <c:pt idx="22">
                  <c:v>57870.89</c:v>
                </c:pt>
                <c:pt idx="23">
                  <c:v>47659.41</c:v>
                </c:pt>
                <c:pt idx="24">
                  <c:v>53851.45</c:v>
                </c:pt>
                <c:pt idx="25">
                  <c:v>60022.92</c:v>
                </c:pt>
                <c:pt idx="26">
                  <c:v>49990.45</c:v>
                </c:pt>
                <c:pt idx="27">
                  <c:v>40484.46</c:v>
                </c:pt>
                <c:pt idx="28">
                  <c:v>64414.99</c:v>
                </c:pt>
                <c:pt idx="29">
                  <c:v>54620.76</c:v>
                </c:pt>
                <c:pt idx="30">
                  <c:v>58968.1</c:v>
                </c:pt>
                <c:pt idx="31">
                  <c:v>44536.95</c:v>
                </c:pt>
                <c:pt idx="32">
                  <c:v>51373.73</c:v>
                </c:pt>
                <c:pt idx="33">
                  <c:v>48675.38</c:v>
                </c:pt>
                <c:pt idx="34">
                  <c:v>49186.73</c:v>
                </c:pt>
                <c:pt idx="35">
                  <c:v>47086.7</c:v>
                </c:pt>
                <c:pt idx="36">
                  <c:v>52467.53</c:v>
                </c:pt>
                <c:pt idx="37">
                  <c:v>66457.429999999993</c:v>
                </c:pt>
                <c:pt idx="38">
                  <c:v>67641.399999999994</c:v>
                </c:pt>
                <c:pt idx="39">
                  <c:v>51875.16</c:v>
                </c:pt>
                <c:pt idx="40">
                  <c:v>44611.72</c:v>
                </c:pt>
                <c:pt idx="41">
                  <c:v>53792.77</c:v>
                </c:pt>
                <c:pt idx="42">
                  <c:v>55475.49</c:v>
                </c:pt>
                <c:pt idx="43">
                  <c:v>47727.88</c:v>
                </c:pt>
                <c:pt idx="44">
                  <c:v>44853.27</c:v>
                </c:pt>
                <c:pt idx="45">
                  <c:v>49403.82</c:v>
                </c:pt>
                <c:pt idx="46">
                  <c:v>49018.59</c:v>
                </c:pt>
                <c:pt idx="47">
                  <c:v>65584.87</c:v>
                </c:pt>
                <c:pt idx="48">
                  <c:v>49412.77</c:v>
                </c:pt>
                <c:pt idx="49">
                  <c:v>51292.27</c:v>
                </c:pt>
                <c:pt idx="50">
                  <c:v>35360.239999999998</c:v>
                </c:pt>
                <c:pt idx="51">
                  <c:v>51681.05</c:v>
                </c:pt>
                <c:pt idx="52">
                  <c:v>55720.41</c:v>
                </c:pt>
                <c:pt idx="53">
                  <c:v>53946.63</c:v>
                </c:pt>
                <c:pt idx="54">
                  <c:v>60670.79</c:v>
                </c:pt>
                <c:pt idx="55">
                  <c:v>52946.1</c:v>
                </c:pt>
                <c:pt idx="56">
                  <c:v>57904.12</c:v>
                </c:pt>
                <c:pt idx="57">
                  <c:v>52539.11</c:v>
                </c:pt>
                <c:pt idx="58">
                  <c:v>75215.350000000006</c:v>
                </c:pt>
                <c:pt idx="59">
                  <c:v>46266.52</c:v>
                </c:pt>
                <c:pt idx="60">
                  <c:v>45792.56</c:v>
                </c:pt>
                <c:pt idx="61">
                  <c:v>49511.6</c:v>
                </c:pt>
                <c:pt idx="62">
                  <c:v>51724.34</c:v>
                </c:pt>
                <c:pt idx="63">
                  <c:v>48773.4</c:v>
                </c:pt>
                <c:pt idx="64">
                  <c:v>65854.12</c:v>
                </c:pt>
                <c:pt idx="65">
                  <c:v>51022.03</c:v>
                </c:pt>
                <c:pt idx="66">
                  <c:v>61972.45</c:v>
                </c:pt>
                <c:pt idx="67">
                  <c:v>53777.58</c:v>
                </c:pt>
                <c:pt idx="68">
                  <c:v>55293.97</c:v>
                </c:pt>
                <c:pt idx="69">
                  <c:v>60197.61</c:v>
                </c:pt>
                <c:pt idx="70">
                  <c:v>52219.74</c:v>
                </c:pt>
                <c:pt idx="71">
                  <c:v>43606.12</c:v>
                </c:pt>
                <c:pt idx="72">
                  <c:v>57973.9</c:v>
                </c:pt>
                <c:pt idx="73">
                  <c:v>54385.71</c:v>
                </c:pt>
                <c:pt idx="74">
                  <c:v>48906.69</c:v>
                </c:pt>
                <c:pt idx="75">
                  <c:v>50375.72</c:v>
                </c:pt>
                <c:pt idx="76">
                  <c:v>62781.47</c:v>
                </c:pt>
                <c:pt idx="77">
                  <c:v>55611.1</c:v>
                </c:pt>
                <c:pt idx="78">
                  <c:v>53573.279999999999</c:v>
                </c:pt>
                <c:pt idx="79">
                  <c:v>50225.57</c:v>
                </c:pt>
                <c:pt idx="80">
                  <c:v>67943.100000000006</c:v>
                </c:pt>
                <c:pt idx="81">
                  <c:v>90062.87</c:v>
                </c:pt>
                <c:pt idx="82">
                  <c:v>123345.26</c:v>
                </c:pt>
                <c:pt idx="83">
                  <c:v>42516.5</c:v>
                </c:pt>
                <c:pt idx="84">
                  <c:v>72459.839999999997</c:v>
                </c:pt>
                <c:pt idx="85">
                  <c:v>48521.37</c:v>
                </c:pt>
                <c:pt idx="86">
                  <c:v>49230.73</c:v>
                </c:pt>
                <c:pt idx="87">
                  <c:v>52384.34</c:v>
                </c:pt>
                <c:pt idx="88">
                  <c:v>48633</c:v>
                </c:pt>
                <c:pt idx="89">
                  <c:v>52676.22</c:v>
                </c:pt>
                <c:pt idx="90">
                  <c:v>47122.52</c:v>
                </c:pt>
                <c:pt idx="91">
                  <c:v>47485.04</c:v>
                </c:pt>
                <c:pt idx="92">
                  <c:v>49390.03</c:v>
                </c:pt>
                <c:pt idx="93">
                  <c:v>59172.86</c:v>
                </c:pt>
                <c:pt idx="94">
                  <c:v>55482.75</c:v>
                </c:pt>
                <c:pt idx="95">
                  <c:v>76671.53</c:v>
                </c:pt>
                <c:pt idx="96">
                  <c:v>48378.29</c:v>
                </c:pt>
                <c:pt idx="97">
                  <c:v>49351.59</c:v>
                </c:pt>
                <c:pt idx="98">
                  <c:v>52830.76</c:v>
                </c:pt>
                <c:pt idx="99">
                  <c:v>41700.449999999997</c:v>
                </c:pt>
              </c:numCache>
            </c:numRef>
          </c:yVal>
          <c:smooth val="0"/>
          <c:extLst>
            <c:ext xmlns:c16="http://schemas.microsoft.com/office/drawing/2014/chart" uri="{C3380CC4-5D6E-409C-BE32-E72D297353CC}">
              <c16:uniqueId val="{00000001-38E2-4C7E-A314-965DF133D532}"/>
            </c:ext>
          </c:extLst>
        </c:ser>
        <c:dLbls>
          <c:showLegendKey val="0"/>
          <c:showVal val="0"/>
          <c:showCatName val="0"/>
          <c:showSerName val="0"/>
          <c:showPercent val="0"/>
          <c:showBubbleSize val="0"/>
        </c:dLbls>
        <c:axId val="-2051619312"/>
        <c:axId val="-2051641520"/>
      </c:scatterChart>
      <c:valAx>
        <c:axId val="-2051619312"/>
        <c:scaling>
          <c:orientation val="minMax"/>
          <c:min val="35"/>
        </c:scaling>
        <c:delete val="0"/>
        <c:axPos val="b"/>
        <c:title>
          <c:tx>
            <c:rich>
              <a:bodyPr rot="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3000" baseline="0"/>
                  <a:t>Digital score</a:t>
                </a:r>
              </a:p>
            </c:rich>
          </c:tx>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2051641520"/>
        <c:crosses val="autoZero"/>
        <c:crossBetween val="midCat"/>
      </c:valAx>
      <c:valAx>
        <c:axId val="-2051641520"/>
        <c:scaling>
          <c:orientation val="minMax"/>
          <c:max val="125000"/>
          <c:min val="25000"/>
        </c:scaling>
        <c:delete val="0"/>
        <c:axPos val="l"/>
        <c:title>
          <c:tx>
            <c:rich>
              <a:bodyPr rot="-540000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3000" baseline="0"/>
                  <a:t>Average wage</a:t>
                </a:r>
              </a:p>
            </c:rich>
          </c:tx>
          <c:layout>
            <c:manualLayout>
              <c:xMode val="edge"/>
              <c:yMode val="edge"/>
              <c:x val="1.8887034794197829E-2"/>
              <c:y val="0.35616759140259163"/>
            </c:manualLayout>
          </c:layout>
          <c:overlay val="0"/>
          <c:spPr>
            <a:noFill/>
            <a:ln>
              <a:noFill/>
            </a:ln>
            <a:effectLst/>
          </c:spPr>
          <c:txPr>
            <a:bodyPr rot="-540000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title>
        <c:numFmt formatCode="_(&quot;$&quot;* #,##0_);_(&quot;$&quot;* \(#,##0\);_(&quot;$&quot;*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2051619312"/>
        <c:crosses val="autoZero"/>
        <c:crossBetween val="midCat"/>
        <c:majorUnit val="25000"/>
      </c:valAx>
      <c:spPr>
        <a:noFill/>
        <a:ln>
          <a:noFill/>
        </a:ln>
        <a:effectLst/>
      </c:spPr>
    </c:plotArea>
    <c:plotVisOnly val="1"/>
    <c:dispBlanksAs val="gap"/>
    <c:showDLblsOverMax val="0"/>
  </c:chart>
  <c:spPr>
    <a:noFill/>
    <a:ln>
      <a:noFill/>
    </a:ln>
    <a:effectLst/>
  </c:spPr>
  <c:txPr>
    <a:bodyPr/>
    <a:lstStyle/>
    <a:p>
      <a:pPr>
        <a:defRPr sz="1800">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79311533927909E-2"/>
          <c:y val="3.1904579527758964E-2"/>
          <c:w val="0.94641376932144183"/>
          <c:h val="0.77845810406345328"/>
        </c:manualLayout>
      </c:layout>
      <c:barChart>
        <c:barDir val="col"/>
        <c:grouping val="stacked"/>
        <c:varyColors val="0"/>
        <c:ser>
          <c:idx val="0"/>
          <c:order val="0"/>
          <c:tx>
            <c:strRef>
              <c:f>Sheet1!$B$1</c:f>
              <c:strCache>
                <c:ptCount val="1"/>
                <c:pt idx="0">
                  <c:v>Low</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2002</c:v>
                </c:pt>
                <c:pt idx="1">
                  <c:v>2016</c:v>
                </c:pt>
              </c:numCache>
            </c:numRef>
          </c:cat>
          <c:val>
            <c:numRef>
              <c:f>Sheet1!$B$2:$B$3</c:f>
              <c:numCache>
                <c:formatCode>0%</c:formatCode>
                <c:ptCount val="2"/>
                <c:pt idx="0">
                  <c:v>0.57999999999999996</c:v>
                </c:pt>
                <c:pt idx="1">
                  <c:v>0.28999999999999998</c:v>
                </c:pt>
              </c:numCache>
            </c:numRef>
          </c:val>
          <c:extLst>
            <c:ext xmlns:c16="http://schemas.microsoft.com/office/drawing/2014/chart" uri="{C3380CC4-5D6E-409C-BE32-E72D297353CC}">
              <c16:uniqueId val="{00000000-40BA-4D58-B486-F5C45D84BFE4}"/>
            </c:ext>
          </c:extLst>
        </c:ser>
        <c:ser>
          <c:idx val="1"/>
          <c:order val="1"/>
          <c:tx>
            <c:strRef>
              <c:f>Sheet1!$C$1</c:f>
              <c:strCache>
                <c:ptCount val="1"/>
                <c:pt idx="0">
                  <c:v>Medium</c:v>
                </c:pt>
              </c:strCache>
            </c:strRef>
          </c:tx>
          <c:spPr>
            <a:solidFill>
              <a:srgbClr val="FD8D3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2002</c:v>
                </c:pt>
                <c:pt idx="1">
                  <c:v>2016</c:v>
                </c:pt>
              </c:numCache>
            </c:numRef>
          </c:cat>
          <c:val>
            <c:numRef>
              <c:f>Sheet1!$C$2:$C$3</c:f>
              <c:numCache>
                <c:formatCode>0%</c:formatCode>
                <c:ptCount val="2"/>
                <c:pt idx="0">
                  <c:v>0.37</c:v>
                </c:pt>
                <c:pt idx="1">
                  <c:v>0.47</c:v>
                </c:pt>
              </c:numCache>
            </c:numRef>
          </c:val>
          <c:extLst>
            <c:ext xmlns:c16="http://schemas.microsoft.com/office/drawing/2014/chart" uri="{C3380CC4-5D6E-409C-BE32-E72D297353CC}">
              <c16:uniqueId val="{00000001-40BA-4D58-B486-F5C45D84BFE4}"/>
            </c:ext>
          </c:extLst>
        </c:ser>
        <c:ser>
          <c:idx val="2"/>
          <c:order val="2"/>
          <c:tx>
            <c:strRef>
              <c:f>Sheet1!$D$1</c:f>
              <c:strCache>
                <c:ptCount val="1"/>
                <c:pt idx="0">
                  <c:v>High</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2002</c:v>
                </c:pt>
                <c:pt idx="1">
                  <c:v>2016</c:v>
                </c:pt>
              </c:numCache>
            </c:numRef>
          </c:cat>
          <c:val>
            <c:numRef>
              <c:f>Sheet1!$D$2:$D$3</c:f>
              <c:numCache>
                <c:formatCode>0%</c:formatCode>
                <c:ptCount val="2"/>
                <c:pt idx="0">
                  <c:v>0.04</c:v>
                </c:pt>
                <c:pt idx="1">
                  <c:v>0.24</c:v>
                </c:pt>
              </c:numCache>
            </c:numRef>
          </c:val>
          <c:extLst>
            <c:ext xmlns:c16="http://schemas.microsoft.com/office/drawing/2014/chart" uri="{C3380CC4-5D6E-409C-BE32-E72D297353CC}">
              <c16:uniqueId val="{00000003-40BA-4D58-B486-F5C45D84BFE4}"/>
            </c:ext>
          </c:extLst>
        </c:ser>
        <c:dLbls>
          <c:showLegendKey val="0"/>
          <c:showVal val="0"/>
          <c:showCatName val="0"/>
          <c:showSerName val="0"/>
          <c:showPercent val="0"/>
          <c:showBubbleSize val="0"/>
        </c:dLbls>
        <c:gapWidth val="50"/>
        <c:overlap val="100"/>
        <c:axId val="632833680"/>
        <c:axId val="632828104"/>
      </c:barChart>
      <c:catAx>
        <c:axId val="6328336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crossAx val="632828104"/>
        <c:crosses val="autoZero"/>
        <c:auto val="1"/>
        <c:lblAlgn val="ctr"/>
        <c:lblOffset val="100"/>
        <c:noMultiLvlLbl val="0"/>
      </c:catAx>
      <c:valAx>
        <c:axId val="632828104"/>
        <c:scaling>
          <c:orientation val="minMax"/>
        </c:scaling>
        <c:delete val="1"/>
        <c:axPos val="l"/>
        <c:numFmt formatCode="0%" sourceLinked="1"/>
        <c:majorTickMark val="out"/>
        <c:minorTickMark val="none"/>
        <c:tickLblPos val="nextTo"/>
        <c:crossAx val="632833680"/>
        <c:crosses val="autoZero"/>
        <c:crossBetween val="between"/>
      </c:valAx>
      <c:spPr>
        <a:noFill/>
        <a:ln>
          <a:noFill/>
        </a:ln>
        <a:effectLst/>
      </c:spPr>
    </c:plotArea>
    <c:legend>
      <c:legendPos val="b"/>
      <c:layout>
        <c:manualLayout>
          <c:xMode val="edge"/>
          <c:yMode val="edge"/>
          <c:x val="6.506814503801861E-2"/>
          <c:y val="0.91515500345125289"/>
          <c:w val="0.86742778037547164"/>
          <c:h val="8.4844996548747054E-2"/>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bg1"/>
                </a:solidFill>
                <a:latin typeface="Helvetica" panose="020B0604020202020204" pitchFamily="34" charset="0"/>
                <a:ea typeface="+mn-ea"/>
                <a:cs typeface="Helvetica" panose="020B0604020202020204" pitchFamily="34" charset="0"/>
              </a:defRPr>
            </a:pPr>
            <a:r>
              <a:rPr lang="en-US"/>
              <a:t>Digital Score, 2016</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bg1"/>
              </a:solidFill>
              <a:latin typeface="Helvetica" panose="020B0604020202020204" pitchFamily="34" charset="0"/>
              <a:ea typeface="+mn-ea"/>
              <a:cs typeface="Helvetica" panose="020B0604020202020204" pitchFamily="34" charset="0"/>
            </a:defRPr>
          </a:pPr>
          <a:endParaRPr lang="en-US"/>
        </a:p>
      </c:txPr>
    </c:title>
    <c:autoTitleDeleted val="0"/>
    <c:plotArea>
      <c:layout/>
      <c:barChart>
        <c:barDir val="col"/>
        <c:grouping val="clustered"/>
        <c:varyColors val="0"/>
        <c:ser>
          <c:idx val="0"/>
          <c:order val="0"/>
          <c:tx>
            <c:strRef>
              <c:f>'for adv ind, opp jobs slide'!$D$1</c:f>
              <c:strCache>
                <c:ptCount val="1"/>
                <c:pt idx="0">
                  <c:v>Score02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'for adv ind, opp jobs slide'!$A$2:$C$27</c:f>
              <c:strCache>
                <c:ptCount val="22"/>
                <c:pt idx="0">
                  <c:v>Software Developers, Applications</c:v>
                </c:pt>
                <c:pt idx="1">
                  <c:v>Computer and Information Systems Managers</c:v>
                </c:pt>
                <c:pt idx="2">
                  <c:v>Operations Research Analysts</c:v>
                </c:pt>
                <c:pt idx="3">
                  <c:v>Mechanical engineering technicians</c:v>
                </c:pt>
                <c:pt idx="4">
                  <c:v>Mechanical engineering technicians</c:v>
                </c:pt>
                <c:pt idx="5">
                  <c:v>Materials engineers</c:v>
                </c:pt>
                <c:pt idx="6">
                  <c:v>Civil engineering technicians</c:v>
                </c:pt>
                <c:pt idx="7">
                  <c:v>General and Operations Managers</c:v>
                </c:pt>
                <c:pt idx="8">
                  <c:v>Medical Records and Health Information Technicians</c:v>
                </c:pt>
                <c:pt idx="9">
                  <c:v>Stationary engineers and boiler operators</c:v>
                </c:pt>
                <c:pt idx="10">
                  <c:v>Tool and die makers</c:v>
                </c:pt>
                <c:pt idx="12">
                  <c:v>Computer Numerically Controlled Machine Tool Programmers, Metal and Plastic</c:v>
                </c:pt>
                <c:pt idx="13">
                  <c:v>Radiologic Technologists</c:v>
                </c:pt>
                <c:pt idx="14">
                  <c:v>Police and Sheriffs Patrol Officers</c:v>
                </c:pt>
                <c:pt idx="15">
                  <c:v>Real Estate Sales Agents</c:v>
                </c:pt>
                <c:pt idx="16">
                  <c:v>Executive Secretaries and Executive Administrative Assistants</c:v>
                </c:pt>
                <c:pt idx="17">
                  <c:v>Registered Nurses</c:v>
                </c:pt>
                <c:pt idx="18">
                  <c:v>Sales Representative for Technical-Scientific Products</c:v>
                </c:pt>
                <c:pt idx="19">
                  <c:v>Industrial Machinery Mechanics</c:v>
                </c:pt>
                <c:pt idx="20">
                  <c:v>Electricians</c:v>
                </c:pt>
                <c:pt idx="21">
                  <c:v>Electricians</c:v>
                </c:pt>
              </c:strCache>
            </c:strRef>
          </c:cat>
          <c:val>
            <c:numRef>
              <c:f>'for adv ind, opp jobs slide'!$D$2:$D$27</c:f>
            </c:numRef>
          </c:val>
          <c:extLst>
            <c:ext xmlns:c16="http://schemas.microsoft.com/office/drawing/2014/chart" uri="{C3380CC4-5D6E-409C-BE32-E72D297353CC}">
              <c16:uniqueId val="{00000000-9266-48E3-B6DC-8D6085652A01}"/>
            </c:ext>
          </c:extLst>
        </c:ser>
        <c:ser>
          <c:idx val="1"/>
          <c:order val="1"/>
          <c:tx>
            <c:strRef>
              <c:f>'for adv ind, opp jobs slide'!$E$1</c:f>
              <c:strCache>
                <c:ptCount val="1"/>
                <c:pt idx="0">
                  <c:v>Score16</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'for adv ind, opp jobs slide'!$A$2:$C$27</c:f>
              <c:strCache>
                <c:ptCount val="22"/>
                <c:pt idx="0">
                  <c:v>Software Developers, Applications</c:v>
                </c:pt>
                <c:pt idx="1">
                  <c:v>Computer and Information Systems Managers</c:v>
                </c:pt>
                <c:pt idx="2">
                  <c:v>Operations Research Analysts</c:v>
                </c:pt>
                <c:pt idx="3">
                  <c:v>Mechanical engineering technicians</c:v>
                </c:pt>
                <c:pt idx="4">
                  <c:v>Mechanical engineering technicians</c:v>
                </c:pt>
                <c:pt idx="5">
                  <c:v>Materials engineers</c:v>
                </c:pt>
                <c:pt idx="6">
                  <c:v>Civil engineering technicians</c:v>
                </c:pt>
                <c:pt idx="7">
                  <c:v>General and Operations Managers</c:v>
                </c:pt>
                <c:pt idx="8">
                  <c:v>Medical Records and Health Information Technicians</c:v>
                </c:pt>
                <c:pt idx="9">
                  <c:v>Stationary engineers and boiler operators</c:v>
                </c:pt>
                <c:pt idx="10">
                  <c:v>Tool and die makers</c:v>
                </c:pt>
                <c:pt idx="12">
                  <c:v>Computer Numerically Controlled Machine Tool Programmers, Metal and Plastic</c:v>
                </c:pt>
                <c:pt idx="13">
                  <c:v>Radiologic Technologists</c:v>
                </c:pt>
                <c:pt idx="14">
                  <c:v>Police and Sheriffs Patrol Officers</c:v>
                </c:pt>
                <c:pt idx="15">
                  <c:v>Real Estate Sales Agents</c:v>
                </c:pt>
                <c:pt idx="16">
                  <c:v>Executive Secretaries and Executive Administrative Assistants</c:v>
                </c:pt>
                <c:pt idx="17">
                  <c:v>Registered Nurses</c:v>
                </c:pt>
                <c:pt idx="18">
                  <c:v>Sales Representative for Technical-Scientific Products</c:v>
                </c:pt>
                <c:pt idx="19">
                  <c:v>Industrial Machinery Mechanics</c:v>
                </c:pt>
                <c:pt idx="20">
                  <c:v>Electricians</c:v>
                </c:pt>
                <c:pt idx="21">
                  <c:v>Electricians</c:v>
                </c:pt>
              </c:strCache>
            </c:strRef>
          </c:cat>
          <c:val>
            <c:numRef>
              <c:f>'for adv ind, opp jobs slide'!$E$2:$E$27</c:f>
              <c:numCache>
                <c:formatCode>0</c:formatCode>
                <c:ptCount val="22"/>
                <c:pt idx="0">
                  <c:v>94.330144702600606</c:v>
                </c:pt>
                <c:pt idx="1">
                  <c:v>91.512719433956903</c:v>
                </c:pt>
                <c:pt idx="2">
                  <c:v>78.1099238082695</c:v>
                </c:pt>
                <c:pt idx="3">
                  <c:v>72.758103497094197</c:v>
                </c:pt>
                <c:pt idx="4">
                  <c:v>72.758103497094197</c:v>
                </c:pt>
                <c:pt idx="5">
                  <c:v>68.089382078128907</c:v>
                </c:pt>
                <c:pt idx="6">
                  <c:v>63.674109747119502</c:v>
                </c:pt>
                <c:pt idx="7">
                  <c:v>60.886900482524602</c:v>
                </c:pt>
                <c:pt idx="8">
                  <c:v>59.101634022571901</c:v>
                </c:pt>
                <c:pt idx="9">
                  <c:v>51.168993863854297</c:v>
                </c:pt>
                <c:pt idx="10">
                  <c:v>51.090926389331202</c:v>
                </c:pt>
                <c:pt idx="12">
                  <c:v>74.421316415063202</c:v>
                </c:pt>
                <c:pt idx="13">
                  <c:v>63.756397665017701</c:v>
                </c:pt>
                <c:pt idx="14">
                  <c:v>62.341818928995998</c:v>
                </c:pt>
                <c:pt idx="15">
                  <c:v>59.887877082096999</c:v>
                </c:pt>
                <c:pt idx="16">
                  <c:v>58.778251287470901</c:v>
                </c:pt>
                <c:pt idx="17">
                  <c:v>54.913732745146497</c:v>
                </c:pt>
                <c:pt idx="18">
                  <c:v>49.029929481302702</c:v>
                </c:pt>
                <c:pt idx="19">
                  <c:v>45.428331351377601</c:v>
                </c:pt>
                <c:pt idx="20">
                  <c:v>37.028418996439598</c:v>
                </c:pt>
                <c:pt idx="21">
                  <c:v>37.028418996439598</c:v>
                </c:pt>
              </c:numCache>
            </c:numRef>
          </c:val>
          <c:extLst>
            <c:ext xmlns:c16="http://schemas.microsoft.com/office/drawing/2014/chart" uri="{C3380CC4-5D6E-409C-BE32-E72D297353CC}">
              <c16:uniqueId val="{00000001-9266-48E3-B6DC-8D6085652A01}"/>
            </c:ext>
          </c:extLst>
        </c:ser>
        <c:dLbls>
          <c:dLblPos val="outEnd"/>
          <c:showLegendKey val="0"/>
          <c:showVal val="1"/>
          <c:showCatName val="0"/>
          <c:showSerName val="0"/>
          <c:showPercent val="0"/>
          <c:showBubbleSize val="0"/>
        </c:dLbls>
        <c:gapWidth val="170"/>
        <c:overlap val="-27"/>
        <c:axId val="542563696"/>
        <c:axId val="542564024"/>
      </c:barChart>
      <c:catAx>
        <c:axId val="542563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crossAx val="542564024"/>
        <c:crosses val="autoZero"/>
        <c:auto val="1"/>
        <c:lblAlgn val="ctr"/>
        <c:lblOffset val="100"/>
        <c:noMultiLvlLbl val="0"/>
      </c:catAx>
      <c:valAx>
        <c:axId val="5425640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crossAx val="542563696"/>
        <c:crosses val="autoZero"/>
        <c:crossBetween val="between"/>
      </c:valAx>
      <c:spPr>
        <a:noFill/>
        <a:ln>
          <a:noFill/>
        </a:ln>
        <a:effectLst/>
      </c:spPr>
    </c:plotArea>
    <c:plotVisOnly val="1"/>
    <c:dispBlanksAs val="gap"/>
    <c:showDLblsOverMax val="0"/>
  </c:chart>
  <c:spPr>
    <a:noFill/>
    <a:ln>
      <a:noFill/>
    </a:ln>
    <a:effectLst/>
  </c:spPr>
  <c:txPr>
    <a:bodyPr/>
    <a:lstStyle/>
    <a:p>
      <a:pPr>
        <a:defRPr sz="1800">
          <a:solidFill>
            <a:schemeClr val="bg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 (2)'!$F$1</c:f>
              <c:strCache>
                <c:ptCount val="1"/>
                <c:pt idx="0">
                  <c:v>digital04</c:v>
                </c:pt>
              </c:strCache>
            </c:strRef>
          </c:tx>
          <c:spPr>
            <a:solidFill>
              <a:schemeClr val="accent1"/>
            </a:solidFill>
            <a:ln>
              <a:noFill/>
            </a:ln>
            <a:effectLst/>
          </c:spPr>
          <c:invertIfNegative val="0"/>
          <c:cat>
            <c:strRef>
              <c:f>'atlanta industry'!$B$2:$B$10</c:f>
              <c:strCache>
                <c:ptCount val="9"/>
                <c:pt idx="0">
                  <c:v>Air transportation</c:v>
                </c:pt>
                <c:pt idx="1">
                  <c:v>Mining, quarrying, and oil and gas extraction</c:v>
                </c:pt>
                <c:pt idx="2">
                  <c:v>Construction of buildings</c:v>
                </c:pt>
                <c:pt idx="3">
                  <c:v>Automotive repair and maintenance</c:v>
                </c:pt>
                <c:pt idx="4">
                  <c:v>Fabricated metal product manufacturing</c:v>
                </c:pt>
                <c:pt idx="5">
                  <c:v>Utility system construction</c:v>
                </c:pt>
                <c:pt idx="6">
                  <c:v>Transit and ground passenger transportation</c:v>
                </c:pt>
                <c:pt idx="7">
                  <c:v>Agriculture, forestry, fishing, and hunting</c:v>
                </c:pt>
                <c:pt idx="8">
                  <c:v>Primary metal manufacturing</c:v>
                </c:pt>
              </c:strCache>
            </c:strRef>
          </c:cat>
          <c:val>
            <c:numRef>
              <c:f>'Sheet1 (2)'!$F$2:$F$13</c:f>
            </c:numRef>
          </c:val>
          <c:extLst>
            <c:ext xmlns:c16="http://schemas.microsoft.com/office/drawing/2014/chart" uri="{C3380CC4-5D6E-409C-BE32-E72D297353CC}">
              <c16:uniqueId val="{00000000-9A35-46C2-B500-A513F3020172}"/>
            </c:ext>
          </c:extLst>
        </c:ser>
        <c:ser>
          <c:idx val="1"/>
          <c:order val="1"/>
          <c:tx>
            <c:strRef>
              <c:f>'Sheet1 (2)'!$G$1</c:f>
              <c:strCache>
                <c:ptCount val="1"/>
                <c:pt idx="0">
                  <c:v>digital14</c:v>
                </c:pt>
              </c:strCache>
            </c:strRef>
          </c:tx>
          <c:spPr>
            <a:solidFill>
              <a:schemeClr val="accent2"/>
            </a:solidFill>
            <a:ln>
              <a:noFill/>
            </a:ln>
            <a:effectLst/>
          </c:spPr>
          <c:invertIfNegative val="0"/>
          <c:cat>
            <c:strRef>
              <c:f>'atlanta industry'!$B$2:$B$10</c:f>
              <c:strCache>
                <c:ptCount val="9"/>
                <c:pt idx="0">
                  <c:v>Air transportation</c:v>
                </c:pt>
                <c:pt idx="1">
                  <c:v>Mining, quarrying, and oil and gas extraction</c:v>
                </c:pt>
                <c:pt idx="2">
                  <c:v>Construction of buildings</c:v>
                </c:pt>
                <c:pt idx="3">
                  <c:v>Automotive repair and maintenance</c:v>
                </c:pt>
                <c:pt idx="4">
                  <c:v>Fabricated metal product manufacturing</c:v>
                </c:pt>
                <c:pt idx="5">
                  <c:v>Utility system construction</c:v>
                </c:pt>
                <c:pt idx="6">
                  <c:v>Transit and ground passenger transportation</c:v>
                </c:pt>
                <c:pt idx="7">
                  <c:v>Agriculture, forestry, fishing, and hunting</c:v>
                </c:pt>
                <c:pt idx="8">
                  <c:v>Primary metal manufacturing</c:v>
                </c:pt>
              </c:strCache>
            </c:strRef>
          </c:cat>
          <c:val>
            <c:numRef>
              <c:f>'Sheet1 (2)'!$G$2:$G$13</c:f>
            </c:numRef>
          </c:val>
          <c:extLst>
            <c:ext xmlns:c16="http://schemas.microsoft.com/office/drawing/2014/chart" uri="{C3380CC4-5D6E-409C-BE32-E72D297353CC}">
              <c16:uniqueId val="{00000001-9A35-46C2-B500-A513F3020172}"/>
            </c:ext>
          </c:extLst>
        </c:ser>
        <c:ser>
          <c:idx val="2"/>
          <c:order val="2"/>
          <c:tx>
            <c:strRef>
              <c:f>'Sheet1 (2)'!$H$1</c:f>
              <c:strCache>
                <c:ptCount val="1"/>
                <c:pt idx="0">
                  <c:v>giniDigitial04</c:v>
                </c:pt>
              </c:strCache>
            </c:strRef>
          </c:tx>
          <c:spPr>
            <a:solidFill>
              <a:schemeClr val="accent3"/>
            </a:solidFill>
            <a:ln>
              <a:noFill/>
            </a:ln>
            <a:effectLst/>
          </c:spPr>
          <c:invertIfNegative val="0"/>
          <c:cat>
            <c:strRef>
              <c:f>'atlanta industry'!$B$2:$B$10</c:f>
              <c:strCache>
                <c:ptCount val="9"/>
                <c:pt idx="0">
                  <c:v>Air transportation</c:v>
                </c:pt>
                <c:pt idx="1">
                  <c:v>Mining, quarrying, and oil and gas extraction</c:v>
                </c:pt>
                <c:pt idx="2">
                  <c:v>Construction of buildings</c:v>
                </c:pt>
                <c:pt idx="3">
                  <c:v>Automotive repair and maintenance</c:v>
                </c:pt>
                <c:pt idx="4">
                  <c:v>Fabricated metal product manufacturing</c:v>
                </c:pt>
                <c:pt idx="5">
                  <c:v>Utility system construction</c:v>
                </c:pt>
                <c:pt idx="6">
                  <c:v>Transit and ground passenger transportation</c:v>
                </c:pt>
                <c:pt idx="7">
                  <c:v>Agriculture, forestry, fishing, and hunting</c:v>
                </c:pt>
                <c:pt idx="8">
                  <c:v>Primary metal manufacturing</c:v>
                </c:pt>
              </c:strCache>
            </c:strRef>
          </c:cat>
          <c:val>
            <c:numRef>
              <c:f>'Sheet1 (2)'!$H$2:$H$13</c:f>
            </c:numRef>
          </c:val>
          <c:extLst>
            <c:ext xmlns:c16="http://schemas.microsoft.com/office/drawing/2014/chart" uri="{C3380CC4-5D6E-409C-BE32-E72D297353CC}">
              <c16:uniqueId val="{00000002-9A35-46C2-B500-A513F3020172}"/>
            </c:ext>
          </c:extLst>
        </c:ser>
        <c:ser>
          <c:idx val="3"/>
          <c:order val="3"/>
          <c:tx>
            <c:strRef>
              <c:f>'Sheet1 (2)'!$I$1</c:f>
              <c:strCache>
                <c:ptCount val="1"/>
                <c:pt idx="0">
                  <c:v>giniDigitial14</c:v>
                </c:pt>
              </c:strCache>
            </c:strRef>
          </c:tx>
          <c:spPr>
            <a:solidFill>
              <a:schemeClr val="accent4"/>
            </a:solidFill>
            <a:ln>
              <a:noFill/>
            </a:ln>
            <a:effectLst/>
          </c:spPr>
          <c:invertIfNegative val="0"/>
          <c:cat>
            <c:strRef>
              <c:f>'atlanta industry'!$B$2:$B$10</c:f>
              <c:strCache>
                <c:ptCount val="9"/>
                <c:pt idx="0">
                  <c:v>Air transportation</c:v>
                </c:pt>
                <c:pt idx="1">
                  <c:v>Mining, quarrying, and oil and gas extraction</c:v>
                </c:pt>
                <c:pt idx="2">
                  <c:v>Construction of buildings</c:v>
                </c:pt>
                <c:pt idx="3">
                  <c:v>Automotive repair and maintenance</c:v>
                </c:pt>
                <c:pt idx="4">
                  <c:v>Fabricated metal product manufacturing</c:v>
                </c:pt>
                <c:pt idx="5">
                  <c:v>Utility system construction</c:v>
                </c:pt>
                <c:pt idx="6">
                  <c:v>Transit and ground passenger transportation</c:v>
                </c:pt>
                <c:pt idx="7">
                  <c:v>Agriculture, forestry, fishing, and hunting</c:v>
                </c:pt>
                <c:pt idx="8">
                  <c:v>Primary metal manufacturing</c:v>
                </c:pt>
              </c:strCache>
            </c:strRef>
          </c:cat>
          <c:val>
            <c:numRef>
              <c:f>'Sheet1 (2)'!$I$2:$I$13</c:f>
            </c:numRef>
          </c:val>
          <c:extLst>
            <c:ext xmlns:c16="http://schemas.microsoft.com/office/drawing/2014/chart" uri="{C3380CC4-5D6E-409C-BE32-E72D297353CC}">
              <c16:uniqueId val="{00000003-9A35-46C2-B500-A513F3020172}"/>
            </c:ext>
          </c:extLst>
        </c:ser>
        <c:dLbls>
          <c:showLegendKey val="0"/>
          <c:showVal val="0"/>
          <c:showCatName val="0"/>
          <c:showSerName val="0"/>
          <c:showPercent val="0"/>
          <c:showBubbleSize val="0"/>
        </c:dLbls>
        <c:gapWidth val="182"/>
        <c:axId val="757822184"/>
        <c:axId val="757821856"/>
      </c:barChart>
      <c:catAx>
        <c:axId val="7578221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57821856"/>
        <c:crosses val="autoZero"/>
        <c:auto val="1"/>
        <c:lblAlgn val="ctr"/>
        <c:lblOffset val="100"/>
        <c:noMultiLvlLbl val="0"/>
      </c:catAx>
      <c:valAx>
        <c:axId val="757821856"/>
        <c:scaling>
          <c:orientation val="minMax"/>
        </c:scaling>
        <c:delete val="0"/>
        <c:axPos val="t"/>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57822184"/>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'for IT slide'!$D$1</c:f>
              <c:strCache>
                <c:ptCount val="1"/>
                <c:pt idx="0">
                  <c:v>nashville_emp</c:v>
                </c:pt>
              </c:strCache>
            </c:strRef>
          </c:tx>
          <c:spPr>
            <a:solidFill>
              <a:schemeClr val="accent1"/>
            </a:solidFill>
            <a:ln>
              <a:noFill/>
            </a:ln>
            <a:effectLst/>
          </c:spPr>
          <c:invertIfNegative val="0"/>
          <c:cat>
            <c:strRef>
              <c:f>'for IT slide'!$B$2:$C$10</c:f>
              <c:strCache>
                <c:ptCount val="9"/>
                <c:pt idx="0">
                  <c:v>Medical Records and Health Information Technicians</c:v>
                </c:pt>
                <c:pt idx="1">
                  <c:v>Customer service representatives</c:v>
                </c:pt>
                <c:pt idx="2">
                  <c:v>Operations Research Analysts</c:v>
                </c:pt>
                <c:pt idx="3">
                  <c:v>Computer Operators</c:v>
                </c:pt>
                <c:pt idx="4">
                  <c:v>Computer Science Teachers, Postsecondary</c:v>
                </c:pt>
                <c:pt idx="5">
                  <c:v>Information Security Analysts</c:v>
                </c:pt>
                <c:pt idx="6">
                  <c:v>Computer and Information Systems Managers</c:v>
                </c:pt>
                <c:pt idx="7">
                  <c:v>Computer Network Support Specialists</c:v>
                </c:pt>
                <c:pt idx="8">
                  <c:v>Computer Programmers</c:v>
                </c:pt>
              </c:strCache>
            </c:strRef>
          </c:cat>
          <c:val>
            <c:numRef>
              <c:f>'for IT slide'!$D$2:$D$10</c:f>
            </c:numRef>
          </c:val>
          <c:extLst>
            <c:ext xmlns:c16="http://schemas.microsoft.com/office/drawing/2014/chart" uri="{C3380CC4-5D6E-409C-BE32-E72D297353CC}">
              <c16:uniqueId val="{00000000-7D57-4D90-9045-68EB9B9FDB7D}"/>
            </c:ext>
          </c:extLst>
        </c:ser>
        <c:ser>
          <c:idx val="1"/>
          <c:order val="1"/>
          <c:tx>
            <c:strRef>
              <c:f>'for IT slide'!$E$1</c:f>
              <c:strCache>
                <c:ptCount val="1"/>
                <c:pt idx="0">
                  <c:v>Digital score, 2002</c:v>
                </c:pt>
              </c:strCache>
            </c:strRef>
          </c:tx>
          <c:spPr>
            <a:solidFill>
              <a:schemeClr val="accent1"/>
            </a:solidFill>
            <a:ln>
              <a:noFill/>
            </a:ln>
            <a:effectLst/>
          </c:spPr>
          <c:invertIfNegative val="0"/>
          <c:cat>
            <c:strRef>
              <c:f>'for IT slide'!$B$2:$C$10</c:f>
              <c:strCache>
                <c:ptCount val="9"/>
                <c:pt idx="0">
                  <c:v>Medical Records and Health Information Technicians</c:v>
                </c:pt>
                <c:pt idx="1">
                  <c:v>Customer service representatives</c:v>
                </c:pt>
                <c:pt idx="2">
                  <c:v>Operations Research Analysts</c:v>
                </c:pt>
                <c:pt idx="3">
                  <c:v>Computer Operators</c:v>
                </c:pt>
                <c:pt idx="4">
                  <c:v>Computer Science Teachers, Postsecondary</c:v>
                </c:pt>
                <c:pt idx="5">
                  <c:v>Information Security Analysts</c:v>
                </c:pt>
                <c:pt idx="6">
                  <c:v>Computer and Information Systems Managers</c:v>
                </c:pt>
                <c:pt idx="7">
                  <c:v>Computer Network Support Specialists</c:v>
                </c:pt>
                <c:pt idx="8">
                  <c:v>Computer Programmers</c:v>
                </c:pt>
              </c:strCache>
            </c:strRef>
          </c:cat>
          <c:val>
            <c:numRef>
              <c:f>'for IT slide'!$E$2:$E$10</c:f>
              <c:numCache>
                <c:formatCode>0</c:formatCode>
                <c:ptCount val="9"/>
                <c:pt idx="0">
                  <c:v>59.372616111927201</c:v>
                </c:pt>
                <c:pt idx="1">
                  <c:v>25</c:v>
                </c:pt>
                <c:pt idx="2">
                  <c:v>60.510926995283803</c:v>
                </c:pt>
                <c:pt idx="3">
                  <c:v>76.853593994171007</c:v>
                </c:pt>
                <c:pt idx="4">
                  <c:v>82.536205773196897</c:v>
                </c:pt>
                <c:pt idx="5">
                  <c:v>89.920599896321207</c:v>
                </c:pt>
                <c:pt idx="6">
                  <c:v>78.952709244155898</c:v>
                </c:pt>
                <c:pt idx="7">
                  <c:v>80.950938661967399</c:v>
                </c:pt>
                <c:pt idx="8">
                  <c:v>93.477846896491897</c:v>
                </c:pt>
              </c:numCache>
            </c:numRef>
          </c:val>
          <c:extLst>
            <c:ext xmlns:c16="http://schemas.microsoft.com/office/drawing/2014/chart" uri="{C3380CC4-5D6E-409C-BE32-E72D297353CC}">
              <c16:uniqueId val="{00000001-7D57-4D90-9045-68EB9B9FDB7D}"/>
            </c:ext>
          </c:extLst>
        </c:ser>
        <c:ser>
          <c:idx val="2"/>
          <c:order val="2"/>
          <c:tx>
            <c:strRef>
              <c:f>'for IT slide'!$F$1</c:f>
              <c:strCache>
                <c:ptCount val="1"/>
                <c:pt idx="0">
                  <c:v>Digital score, 2016</c:v>
                </c:pt>
              </c:strCache>
            </c:strRef>
          </c:tx>
          <c:spPr>
            <a:solidFill>
              <a:schemeClr val="accent2"/>
            </a:solidFill>
            <a:ln>
              <a:noFill/>
            </a:ln>
            <a:effectLst/>
          </c:spPr>
          <c:invertIfNegative val="0"/>
          <c:cat>
            <c:strRef>
              <c:f>'for IT slide'!$B$2:$C$10</c:f>
              <c:strCache>
                <c:ptCount val="9"/>
                <c:pt idx="0">
                  <c:v>Medical Records and Health Information Technicians</c:v>
                </c:pt>
                <c:pt idx="1">
                  <c:v>Customer service representatives</c:v>
                </c:pt>
                <c:pt idx="2">
                  <c:v>Operations Research Analysts</c:v>
                </c:pt>
                <c:pt idx="3">
                  <c:v>Computer Operators</c:v>
                </c:pt>
                <c:pt idx="4">
                  <c:v>Computer Science Teachers, Postsecondary</c:v>
                </c:pt>
                <c:pt idx="5">
                  <c:v>Information Security Analysts</c:v>
                </c:pt>
                <c:pt idx="6">
                  <c:v>Computer and Information Systems Managers</c:v>
                </c:pt>
                <c:pt idx="7">
                  <c:v>Computer Network Support Specialists</c:v>
                </c:pt>
                <c:pt idx="8">
                  <c:v>Computer Programmers</c:v>
                </c:pt>
              </c:strCache>
            </c:strRef>
          </c:cat>
          <c:val>
            <c:numRef>
              <c:f>'for IT slide'!$F$2:$F$10</c:f>
              <c:numCache>
                <c:formatCode>0</c:formatCode>
                <c:ptCount val="9"/>
                <c:pt idx="0">
                  <c:v>59.101634022571901</c:v>
                </c:pt>
                <c:pt idx="1">
                  <c:v>61</c:v>
                </c:pt>
                <c:pt idx="2">
                  <c:v>78.1099238082695</c:v>
                </c:pt>
                <c:pt idx="3">
                  <c:v>79.200417075370396</c:v>
                </c:pt>
                <c:pt idx="4">
                  <c:v>84.120857856981303</c:v>
                </c:pt>
                <c:pt idx="5">
                  <c:v>91.324370113346404</c:v>
                </c:pt>
                <c:pt idx="6">
                  <c:v>91.512719433956903</c:v>
                </c:pt>
                <c:pt idx="7">
                  <c:v>92.793656976399006</c:v>
                </c:pt>
                <c:pt idx="8">
                  <c:v>93.659092694365498</c:v>
                </c:pt>
              </c:numCache>
            </c:numRef>
          </c:val>
          <c:extLst>
            <c:ext xmlns:c16="http://schemas.microsoft.com/office/drawing/2014/chart" uri="{C3380CC4-5D6E-409C-BE32-E72D297353CC}">
              <c16:uniqueId val="{00000002-7D57-4D90-9045-68EB9B9FDB7D}"/>
            </c:ext>
          </c:extLst>
        </c:ser>
        <c:dLbls>
          <c:showLegendKey val="0"/>
          <c:showVal val="0"/>
          <c:showCatName val="0"/>
          <c:showSerName val="0"/>
          <c:showPercent val="0"/>
          <c:showBubbleSize val="0"/>
        </c:dLbls>
        <c:gapWidth val="170"/>
        <c:overlap val="-27"/>
        <c:axId val="547969248"/>
        <c:axId val="547965640"/>
      </c:barChart>
      <c:catAx>
        <c:axId val="547969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crossAx val="547965640"/>
        <c:crosses val="autoZero"/>
        <c:auto val="1"/>
        <c:lblAlgn val="ctr"/>
        <c:lblOffset val="100"/>
        <c:noMultiLvlLbl val="0"/>
      </c:catAx>
      <c:valAx>
        <c:axId val="54796564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crossAx val="547969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0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2400">
          <a:solidFill>
            <a:schemeClr val="bg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 (2)'!$F$1</c:f>
              <c:strCache>
                <c:ptCount val="1"/>
                <c:pt idx="0">
                  <c:v>digital04</c:v>
                </c:pt>
              </c:strCache>
            </c:strRef>
          </c:tx>
          <c:spPr>
            <a:solidFill>
              <a:schemeClr val="accent1"/>
            </a:solidFill>
            <a:ln>
              <a:noFill/>
            </a:ln>
            <a:effectLst/>
          </c:spPr>
          <c:invertIfNegative val="0"/>
          <c:cat>
            <c:strRef>
              <c:f>'atlanta industry'!$B$2:$B$10</c:f>
              <c:strCache>
                <c:ptCount val="9"/>
                <c:pt idx="0">
                  <c:v>Air transportation</c:v>
                </c:pt>
                <c:pt idx="1">
                  <c:v>Mining, quarrying, and oil and gas extraction</c:v>
                </c:pt>
                <c:pt idx="2">
                  <c:v>Construction of buildings</c:v>
                </c:pt>
                <c:pt idx="3">
                  <c:v>Automotive repair and maintenance</c:v>
                </c:pt>
                <c:pt idx="4">
                  <c:v>Fabricated metal product manufacturing</c:v>
                </c:pt>
                <c:pt idx="5">
                  <c:v>Utility system construction</c:v>
                </c:pt>
                <c:pt idx="6">
                  <c:v>Transit and ground passenger transportation</c:v>
                </c:pt>
                <c:pt idx="7">
                  <c:v>Agriculture, forestry, fishing, and hunting</c:v>
                </c:pt>
                <c:pt idx="8">
                  <c:v>Primary metal manufacturing</c:v>
                </c:pt>
              </c:strCache>
            </c:strRef>
          </c:cat>
          <c:val>
            <c:numRef>
              <c:f>'Sheet1 (2)'!$F$2:$F$13</c:f>
            </c:numRef>
          </c:val>
          <c:extLst>
            <c:ext xmlns:c16="http://schemas.microsoft.com/office/drawing/2014/chart" uri="{C3380CC4-5D6E-409C-BE32-E72D297353CC}">
              <c16:uniqueId val="{00000000-9A35-46C2-B500-A513F3020172}"/>
            </c:ext>
          </c:extLst>
        </c:ser>
        <c:ser>
          <c:idx val="1"/>
          <c:order val="1"/>
          <c:tx>
            <c:strRef>
              <c:f>'Sheet1 (2)'!$G$1</c:f>
              <c:strCache>
                <c:ptCount val="1"/>
                <c:pt idx="0">
                  <c:v>digital14</c:v>
                </c:pt>
              </c:strCache>
            </c:strRef>
          </c:tx>
          <c:spPr>
            <a:solidFill>
              <a:schemeClr val="accent2"/>
            </a:solidFill>
            <a:ln>
              <a:noFill/>
            </a:ln>
            <a:effectLst/>
          </c:spPr>
          <c:invertIfNegative val="0"/>
          <c:cat>
            <c:strRef>
              <c:f>'atlanta industry'!$B$2:$B$10</c:f>
              <c:strCache>
                <c:ptCount val="9"/>
                <c:pt idx="0">
                  <c:v>Air transportation</c:v>
                </c:pt>
                <c:pt idx="1">
                  <c:v>Mining, quarrying, and oil and gas extraction</c:v>
                </c:pt>
                <c:pt idx="2">
                  <c:v>Construction of buildings</c:v>
                </c:pt>
                <c:pt idx="3">
                  <c:v>Automotive repair and maintenance</c:v>
                </c:pt>
                <c:pt idx="4">
                  <c:v>Fabricated metal product manufacturing</c:v>
                </c:pt>
                <c:pt idx="5">
                  <c:v>Utility system construction</c:v>
                </c:pt>
                <c:pt idx="6">
                  <c:v>Transit and ground passenger transportation</c:v>
                </c:pt>
                <c:pt idx="7">
                  <c:v>Agriculture, forestry, fishing, and hunting</c:v>
                </c:pt>
                <c:pt idx="8">
                  <c:v>Primary metal manufacturing</c:v>
                </c:pt>
              </c:strCache>
            </c:strRef>
          </c:cat>
          <c:val>
            <c:numRef>
              <c:f>'Sheet1 (2)'!$G$2:$G$13</c:f>
            </c:numRef>
          </c:val>
          <c:extLst>
            <c:ext xmlns:c16="http://schemas.microsoft.com/office/drawing/2014/chart" uri="{C3380CC4-5D6E-409C-BE32-E72D297353CC}">
              <c16:uniqueId val="{00000001-9A35-46C2-B500-A513F3020172}"/>
            </c:ext>
          </c:extLst>
        </c:ser>
        <c:ser>
          <c:idx val="2"/>
          <c:order val="2"/>
          <c:tx>
            <c:strRef>
              <c:f>'Sheet1 (2)'!$H$1</c:f>
              <c:strCache>
                <c:ptCount val="1"/>
                <c:pt idx="0">
                  <c:v>giniDigitial04</c:v>
                </c:pt>
              </c:strCache>
            </c:strRef>
          </c:tx>
          <c:spPr>
            <a:solidFill>
              <a:schemeClr val="accent3"/>
            </a:solidFill>
            <a:ln>
              <a:noFill/>
            </a:ln>
            <a:effectLst/>
          </c:spPr>
          <c:invertIfNegative val="0"/>
          <c:cat>
            <c:strRef>
              <c:f>'atlanta industry'!$B$2:$B$10</c:f>
              <c:strCache>
                <c:ptCount val="9"/>
                <c:pt idx="0">
                  <c:v>Air transportation</c:v>
                </c:pt>
                <c:pt idx="1">
                  <c:v>Mining, quarrying, and oil and gas extraction</c:v>
                </c:pt>
                <c:pt idx="2">
                  <c:v>Construction of buildings</c:v>
                </c:pt>
                <c:pt idx="3">
                  <c:v>Automotive repair and maintenance</c:v>
                </c:pt>
                <c:pt idx="4">
                  <c:v>Fabricated metal product manufacturing</c:v>
                </c:pt>
                <c:pt idx="5">
                  <c:v>Utility system construction</c:v>
                </c:pt>
                <c:pt idx="6">
                  <c:v>Transit and ground passenger transportation</c:v>
                </c:pt>
                <c:pt idx="7">
                  <c:v>Agriculture, forestry, fishing, and hunting</c:v>
                </c:pt>
                <c:pt idx="8">
                  <c:v>Primary metal manufacturing</c:v>
                </c:pt>
              </c:strCache>
            </c:strRef>
          </c:cat>
          <c:val>
            <c:numRef>
              <c:f>'Sheet1 (2)'!$H$2:$H$13</c:f>
            </c:numRef>
          </c:val>
          <c:extLst>
            <c:ext xmlns:c16="http://schemas.microsoft.com/office/drawing/2014/chart" uri="{C3380CC4-5D6E-409C-BE32-E72D297353CC}">
              <c16:uniqueId val="{00000002-9A35-46C2-B500-A513F3020172}"/>
            </c:ext>
          </c:extLst>
        </c:ser>
        <c:ser>
          <c:idx val="3"/>
          <c:order val="3"/>
          <c:tx>
            <c:strRef>
              <c:f>'Sheet1 (2)'!$I$1</c:f>
              <c:strCache>
                <c:ptCount val="1"/>
                <c:pt idx="0">
                  <c:v>giniDigitial14</c:v>
                </c:pt>
              </c:strCache>
            </c:strRef>
          </c:tx>
          <c:spPr>
            <a:solidFill>
              <a:schemeClr val="accent4"/>
            </a:solidFill>
            <a:ln>
              <a:noFill/>
            </a:ln>
            <a:effectLst/>
          </c:spPr>
          <c:invertIfNegative val="0"/>
          <c:cat>
            <c:strRef>
              <c:f>'atlanta industry'!$B$2:$B$10</c:f>
              <c:strCache>
                <c:ptCount val="9"/>
                <c:pt idx="0">
                  <c:v>Air transportation</c:v>
                </c:pt>
                <c:pt idx="1">
                  <c:v>Mining, quarrying, and oil and gas extraction</c:v>
                </c:pt>
                <c:pt idx="2">
                  <c:v>Construction of buildings</c:v>
                </c:pt>
                <c:pt idx="3">
                  <c:v>Automotive repair and maintenance</c:v>
                </c:pt>
                <c:pt idx="4">
                  <c:v>Fabricated metal product manufacturing</c:v>
                </c:pt>
                <c:pt idx="5">
                  <c:v>Utility system construction</c:v>
                </c:pt>
                <c:pt idx="6">
                  <c:v>Transit and ground passenger transportation</c:v>
                </c:pt>
                <c:pt idx="7">
                  <c:v>Agriculture, forestry, fishing, and hunting</c:v>
                </c:pt>
                <c:pt idx="8">
                  <c:v>Primary metal manufacturing</c:v>
                </c:pt>
              </c:strCache>
            </c:strRef>
          </c:cat>
          <c:val>
            <c:numRef>
              <c:f>'Sheet1 (2)'!$I$2:$I$13</c:f>
            </c:numRef>
          </c:val>
          <c:extLst>
            <c:ext xmlns:c16="http://schemas.microsoft.com/office/drawing/2014/chart" uri="{C3380CC4-5D6E-409C-BE32-E72D297353CC}">
              <c16:uniqueId val="{00000003-9A35-46C2-B500-A513F3020172}"/>
            </c:ext>
          </c:extLst>
        </c:ser>
        <c:dLbls>
          <c:showLegendKey val="0"/>
          <c:showVal val="0"/>
          <c:showCatName val="0"/>
          <c:showSerName val="0"/>
          <c:showPercent val="0"/>
          <c:showBubbleSize val="0"/>
        </c:dLbls>
        <c:gapWidth val="182"/>
        <c:axId val="757822184"/>
        <c:axId val="757821856"/>
      </c:barChart>
      <c:catAx>
        <c:axId val="7578221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57821856"/>
        <c:crosses val="autoZero"/>
        <c:auto val="1"/>
        <c:lblAlgn val="ctr"/>
        <c:lblOffset val="100"/>
        <c:noMultiLvlLbl val="0"/>
      </c:catAx>
      <c:valAx>
        <c:axId val="757821856"/>
        <c:scaling>
          <c:orientation val="minMax"/>
        </c:scaling>
        <c:delete val="0"/>
        <c:axPos val="t"/>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57822184"/>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'for auto slide'!$D$1</c:f>
              <c:strCache>
                <c:ptCount val="1"/>
                <c:pt idx="0">
                  <c:v>nashville_emp</c:v>
                </c:pt>
              </c:strCache>
            </c:strRef>
          </c:tx>
          <c:spPr>
            <a:solidFill>
              <a:schemeClr val="accent1"/>
            </a:solidFill>
            <a:ln>
              <a:noFill/>
            </a:ln>
            <a:effectLst/>
          </c:spPr>
          <c:invertIfNegative val="0"/>
          <c:cat>
            <c:strRef>
              <c:f>'for auto slide'!$B$2:$C$11</c:f>
              <c:strCache>
                <c:ptCount val="10"/>
                <c:pt idx="0">
                  <c:v>Laborers and freight stock, and material movers, hand</c:v>
                </c:pt>
                <c:pt idx="1">
                  <c:v>Machine feeders and offbearers</c:v>
                </c:pt>
                <c:pt idx="2">
                  <c:v>Helpers--Production workers</c:v>
                </c:pt>
                <c:pt idx="3">
                  <c:v>Automotive body and related repairers</c:v>
                </c:pt>
                <c:pt idx="4">
                  <c:v>Bus and truck mechanics and diesel engine specialists</c:v>
                </c:pt>
                <c:pt idx="5">
                  <c:v>First-line supervisors of production and operating workers</c:v>
                </c:pt>
                <c:pt idx="6">
                  <c:v>Tool and die makers</c:v>
                </c:pt>
                <c:pt idx="7">
                  <c:v>Automotive service technicians and mehanics</c:v>
                </c:pt>
                <c:pt idx="8">
                  <c:v>Industrial engineers</c:v>
                </c:pt>
                <c:pt idx="9">
                  <c:v>Mechanical engineering technicians</c:v>
                </c:pt>
              </c:strCache>
            </c:strRef>
          </c:cat>
          <c:val>
            <c:numRef>
              <c:f>'for auto slide'!$D$2:$D$11</c:f>
            </c:numRef>
          </c:val>
          <c:extLst>
            <c:ext xmlns:c16="http://schemas.microsoft.com/office/drawing/2014/chart" uri="{C3380CC4-5D6E-409C-BE32-E72D297353CC}">
              <c16:uniqueId val="{00000000-75F9-4DBC-A2FE-E2AE7F082874}"/>
            </c:ext>
          </c:extLst>
        </c:ser>
        <c:ser>
          <c:idx val="1"/>
          <c:order val="1"/>
          <c:tx>
            <c:strRef>
              <c:f>'for auto slide'!$E$1</c:f>
              <c:strCache>
                <c:ptCount val="1"/>
                <c:pt idx="0">
                  <c:v>Digital score, 2002</c:v>
                </c:pt>
              </c:strCache>
            </c:strRef>
          </c:tx>
          <c:spPr>
            <a:solidFill>
              <a:schemeClr val="accent1"/>
            </a:solidFill>
            <a:ln>
              <a:noFill/>
            </a:ln>
            <a:effectLst/>
          </c:spPr>
          <c:invertIfNegative val="0"/>
          <c:cat>
            <c:strRef>
              <c:f>'for auto slide'!$B$2:$C$11</c:f>
              <c:strCache>
                <c:ptCount val="10"/>
                <c:pt idx="0">
                  <c:v>Laborers and freight stock, and material movers, hand</c:v>
                </c:pt>
                <c:pt idx="1">
                  <c:v>Machine feeders and offbearers</c:v>
                </c:pt>
                <c:pt idx="2">
                  <c:v>Helpers--Production workers</c:v>
                </c:pt>
                <c:pt idx="3">
                  <c:v>Automotive body and related repairers</c:v>
                </c:pt>
                <c:pt idx="4">
                  <c:v>Bus and truck mechanics and diesel engine specialists</c:v>
                </c:pt>
                <c:pt idx="5">
                  <c:v>First-line supervisors of production and operating workers</c:v>
                </c:pt>
                <c:pt idx="6">
                  <c:v>Tool and die makers</c:v>
                </c:pt>
                <c:pt idx="7">
                  <c:v>Automotive service technicians and mehanics</c:v>
                </c:pt>
                <c:pt idx="8">
                  <c:v>Industrial engineers</c:v>
                </c:pt>
                <c:pt idx="9">
                  <c:v>Mechanical engineering technicians</c:v>
                </c:pt>
              </c:strCache>
            </c:strRef>
          </c:cat>
          <c:val>
            <c:numRef>
              <c:f>'for auto slide'!$E$2:$E$11</c:f>
              <c:numCache>
                <c:formatCode>0</c:formatCode>
                <c:ptCount val="10"/>
                <c:pt idx="0">
                  <c:v>5.13130980512733</c:v>
                </c:pt>
                <c:pt idx="1">
                  <c:v>1.8898223650461401</c:v>
                </c:pt>
                <c:pt idx="2">
                  <c:v>0.94491118252306805</c:v>
                </c:pt>
                <c:pt idx="3">
                  <c:v>13.5101747836441</c:v>
                </c:pt>
                <c:pt idx="4">
                  <c:v>17.178506021172499</c:v>
                </c:pt>
                <c:pt idx="5">
                  <c:v>28.228555306113801</c:v>
                </c:pt>
                <c:pt idx="6">
                  <c:v>3.2732683535398901</c:v>
                </c:pt>
                <c:pt idx="7">
                  <c:v>38.597866348192198</c:v>
                </c:pt>
                <c:pt idx="8">
                  <c:v>45.905133264251198</c:v>
                </c:pt>
                <c:pt idx="9">
                  <c:v>33.221807735250898</c:v>
                </c:pt>
              </c:numCache>
            </c:numRef>
          </c:val>
          <c:extLst>
            <c:ext xmlns:c16="http://schemas.microsoft.com/office/drawing/2014/chart" uri="{C3380CC4-5D6E-409C-BE32-E72D297353CC}">
              <c16:uniqueId val="{00000001-75F9-4DBC-A2FE-E2AE7F082874}"/>
            </c:ext>
          </c:extLst>
        </c:ser>
        <c:ser>
          <c:idx val="2"/>
          <c:order val="2"/>
          <c:tx>
            <c:strRef>
              <c:f>'for auto slide'!$F$1</c:f>
              <c:strCache>
                <c:ptCount val="1"/>
                <c:pt idx="0">
                  <c:v>Digital score, 2016</c:v>
                </c:pt>
              </c:strCache>
            </c:strRef>
          </c:tx>
          <c:spPr>
            <a:solidFill>
              <a:schemeClr val="accent2"/>
            </a:solidFill>
            <a:ln>
              <a:noFill/>
            </a:ln>
            <a:effectLst/>
          </c:spPr>
          <c:invertIfNegative val="0"/>
          <c:cat>
            <c:strRef>
              <c:f>'for auto slide'!$B$2:$C$11</c:f>
              <c:strCache>
                <c:ptCount val="10"/>
                <c:pt idx="0">
                  <c:v>Laborers and freight stock, and material movers, hand</c:v>
                </c:pt>
                <c:pt idx="1">
                  <c:v>Machine feeders and offbearers</c:v>
                </c:pt>
                <c:pt idx="2">
                  <c:v>Helpers--Production workers</c:v>
                </c:pt>
                <c:pt idx="3">
                  <c:v>Automotive body and related repairers</c:v>
                </c:pt>
                <c:pt idx="4">
                  <c:v>Bus and truck mechanics and diesel engine specialists</c:v>
                </c:pt>
                <c:pt idx="5">
                  <c:v>First-line supervisors of production and operating workers</c:v>
                </c:pt>
                <c:pt idx="6">
                  <c:v>Tool and die makers</c:v>
                </c:pt>
                <c:pt idx="7">
                  <c:v>Automotive service technicians and mehanics</c:v>
                </c:pt>
                <c:pt idx="8">
                  <c:v>Industrial engineers</c:v>
                </c:pt>
                <c:pt idx="9">
                  <c:v>Mechanical engineering technicians</c:v>
                </c:pt>
              </c:strCache>
            </c:strRef>
          </c:cat>
          <c:val>
            <c:numRef>
              <c:f>'for auto slide'!$F$2:$F$11</c:f>
              <c:numCache>
                <c:formatCode>0</c:formatCode>
                <c:ptCount val="10"/>
                <c:pt idx="0">
                  <c:v>25.330002769909999</c:v>
                </c:pt>
                <c:pt idx="1">
                  <c:v>31.2476489411555</c:v>
                </c:pt>
                <c:pt idx="2">
                  <c:v>31.3140700692562</c:v>
                </c:pt>
                <c:pt idx="3">
                  <c:v>37.892104573375804</c:v>
                </c:pt>
                <c:pt idx="4">
                  <c:v>47.580623574031698</c:v>
                </c:pt>
                <c:pt idx="5">
                  <c:v>47.880309951114</c:v>
                </c:pt>
                <c:pt idx="6">
                  <c:v>51.090926389331202</c:v>
                </c:pt>
                <c:pt idx="7">
                  <c:v>55.2080779618421</c:v>
                </c:pt>
                <c:pt idx="8">
                  <c:v>63.804218205897698</c:v>
                </c:pt>
                <c:pt idx="9">
                  <c:v>72.758103497094197</c:v>
                </c:pt>
              </c:numCache>
            </c:numRef>
          </c:val>
          <c:extLst>
            <c:ext xmlns:c16="http://schemas.microsoft.com/office/drawing/2014/chart" uri="{C3380CC4-5D6E-409C-BE32-E72D297353CC}">
              <c16:uniqueId val="{00000002-75F9-4DBC-A2FE-E2AE7F082874}"/>
            </c:ext>
          </c:extLst>
        </c:ser>
        <c:dLbls>
          <c:showLegendKey val="0"/>
          <c:showVal val="0"/>
          <c:showCatName val="0"/>
          <c:showSerName val="0"/>
          <c:showPercent val="0"/>
          <c:showBubbleSize val="0"/>
        </c:dLbls>
        <c:gapWidth val="170"/>
        <c:overlap val="-27"/>
        <c:axId val="550276784"/>
        <c:axId val="550897496"/>
      </c:barChart>
      <c:catAx>
        <c:axId val="550276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crossAx val="550897496"/>
        <c:crosses val="autoZero"/>
        <c:auto val="1"/>
        <c:lblAlgn val="ctr"/>
        <c:lblOffset val="100"/>
        <c:noMultiLvlLbl val="0"/>
      </c:catAx>
      <c:valAx>
        <c:axId val="5508974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crossAx val="550276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0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a:solidFill>
            <a:schemeClr val="bg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'for occ jobs slide'!$C$1</c:f>
              <c:strCache>
                <c:ptCount val="1"/>
                <c:pt idx="0">
                  <c:v>Digital score, 2002</c:v>
                </c:pt>
              </c:strCache>
            </c:strRef>
          </c:tx>
          <c:spPr>
            <a:solidFill>
              <a:schemeClr val="accent1"/>
            </a:solidFill>
            <a:ln>
              <a:noFill/>
            </a:ln>
            <a:effectLst/>
          </c:spPr>
          <c:invertIfNegative val="0"/>
          <c:cat>
            <c:strRef>
              <c:f>'for occ jobs slide'!$A$2:$B$12</c:f>
              <c:strCache>
                <c:ptCount val="11"/>
                <c:pt idx="0">
                  <c:v>First-Line Supervisors of Production and Operating Workers</c:v>
                </c:pt>
                <c:pt idx="1">
                  <c:v>Mobile Heavy Equipment Mechanics, Except Engines</c:v>
                </c:pt>
                <c:pt idx="2">
                  <c:v>Tool and Die Makers</c:v>
                </c:pt>
                <c:pt idx="3">
                  <c:v>Registered Nurses</c:v>
                </c:pt>
                <c:pt idx="4">
                  <c:v>Chemical Equipment Operators and Tenders</c:v>
                </c:pt>
                <c:pt idx="5">
                  <c:v>Executive Secretaries and Executive Administrative Assistants</c:v>
                </c:pt>
                <c:pt idx="6">
                  <c:v>First-Line Supervisors of Mechanics, Installers, and Repairers</c:v>
                </c:pt>
                <c:pt idx="7">
                  <c:v>Real Estate Sales Agents</c:v>
                </c:pt>
                <c:pt idx="8">
                  <c:v>Insurance Appraisers, Auto Damage</c:v>
                </c:pt>
                <c:pt idx="9">
                  <c:v>Computer Numerically Controlled Machine Tool Programmers, Metal and Plastic</c:v>
                </c:pt>
                <c:pt idx="10">
                  <c:v>Sound Engineering Technicians</c:v>
                </c:pt>
              </c:strCache>
            </c:strRef>
          </c:cat>
          <c:val>
            <c:numRef>
              <c:f>'for occ jobs slide'!$C$2:$C$12</c:f>
              <c:numCache>
                <c:formatCode>0</c:formatCode>
                <c:ptCount val="11"/>
                <c:pt idx="0">
                  <c:v>28.228555306113801</c:v>
                </c:pt>
                <c:pt idx="1">
                  <c:v>5.9216683835919097</c:v>
                </c:pt>
                <c:pt idx="2">
                  <c:v>3.2732683535398901</c:v>
                </c:pt>
                <c:pt idx="3">
                  <c:v>38.183394506228403</c:v>
                </c:pt>
                <c:pt idx="4">
                  <c:v>15.3195501753597</c:v>
                </c:pt>
                <c:pt idx="5">
                  <c:v>44.652780360608403</c:v>
                </c:pt>
                <c:pt idx="6">
                  <c:v>15.9680346891396</c:v>
                </c:pt>
                <c:pt idx="7">
                  <c:v>30.777191687089399</c:v>
                </c:pt>
                <c:pt idx="8">
                  <c:v>20.844443957459902</c:v>
                </c:pt>
                <c:pt idx="9">
                  <c:v>60.804613912495697</c:v>
                </c:pt>
                <c:pt idx="10">
                  <c:v>41.652102122901603</c:v>
                </c:pt>
              </c:numCache>
            </c:numRef>
          </c:val>
          <c:extLst>
            <c:ext xmlns:c16="http://schemas.microsoft.com/office/drawing/2014/chart" uri="{C3380CC4-5D6E-409C-BE32-E72D297353CC}">
              <c16:uniqueId val="{00000000-9D82-4C14-95B5-3A24427CCBA9}"/>
            </c:ext>
          </c:extLst>
        </c:ser>
        <c:ser>
          <c:idx val="1"/>
          <c:order val="1"/>
          <c:tx>
            <c:strRef>
              <c:f>'for occ jobs slide'!$D$1</c:f>
              <c:strCache>
                <c:ptCount val="1"/>
                <c:pt idx="0">
                  <c:v>Digital score, 2016</c:v>
                </c:pt>
              </c:strCache>
            </c:strRef>
          </c:tx>
          <c:spPr>
            <a:solidFill>
              <a:schemeClr val="accent2"/>
            </a:solidFill>
            <a:ln>
              <a:noFill/>
            </a:ln>
            <a:effectLst/>
          </c:spPr>
          <c:invertIfNegative val="0"/>
          <c:cat>
            <c:strRef>
              <c:f>'for occ jobs slide'!$A$2:$B$12</c:f>
              <c:strCache>
                <c:ptCount val="11"/>
                <c:pt idx="0">
                  <c:v>First-Line Supervisors of Production and Operating Workers</c:v>
                </c:pt>
                <c:pt idx="1">
                  <c:v>Mobile Heavy Equipment Mechanics, Except Engines</c:v>
                </c:pt>
                <c:pt idx="2">
                  <c:v>Tool and Die Makers</c:v>
                </c:pt>
                <c:pt idx="3">
                  <c:v>Registered Nurses</c:v>
                </c:pt>
                <c:pt idx="4">
                  <c:v>Chemical Equipment Operators and Tenders</c:v>
                </c:pt>
                <c:pt idx="5">
                  <c:v>Executive Secretaries and Executive Administrative Assistants</c:v>
                </c:pt>
                <c:pt idx="6">
                  <c:v>First-Line Supervisors of Mechanics, Installers, and Repairers</c:v>
                </c:pt>
                <c:pt idx="7">
                  <c:v>Real Estate Sales Agents</c:v>
                </c:pt>
                <c:pt idx="8">
                  <c:v>Insurance Appraisers, Auto Damage</c:v>
                </c:pt>
                <c:pt idx="9">
                  <c:v>Computer Numerically Controlled Machine Tool Programmers, Metal and Plastic</c:v>
                </c:pt>
                <c:pt idx="10">
                  <c:v>Sound Engineering Technicians</c:v>
                </c:pt>
              </c:strCache>
            </c:strRef>
          </c:cat>
          <c:val>
            <c:numRef>
              <c:f>'for occ jobs slide'!$D$2:$D$12</c:f>
              <c:numCache>
                <c:formatCode>0</c:formatCode>
                <c:ptCount val="11"/>
                <c:pt idx="0">
                  <c:v>47.880309951114</c:v>
                </c:pt>
                <c:pt idx="1">
                  <c:v>49.290679256964403</c:v>
                </c:pt>
                <c:pt idx="2">
                  <c:v>51.090926389331202</c:v>
                </c:pt>
                <c:pt idx="3">
                  <c:v>54.913732745146497</c:v>
                </c:pt>
                <c:pt idx="4">
                  <c:v>57.255627192048102</c:v>
                </c:pt>
                <c:pt idx="5">
                  <c:v>58.778251287470901</c:v>
                </c:pt>
                <c:pt idx="6">
                  <c:v>59.6012935329979</c:v>
                </c:pt>
                <c:pt idx="7">
                  <c:v>59.887877082096999</c:v>
                </c:pt>
                <c:pt idx="8">
                  <c:v>63.139568230675202</c:v>
                </c:pt>
                <c:pt idx="9">
                  <c:v>74.421316415063202</c:v>
                </c:pt>
                <c:pt idx="10">
                  <c:v>79.046883000773803</c:v>
                </c:pt>
              </c:numCache>
            </c:numRef>
          </c:val>
          <c:extLst>
            <c:ext xmlns:c16="http://schemas.microsoft.com/office/drawing/2014/chart" uri="{C3380CC4-5D6E-409C-BE32-E72D297353CC}">
              <c16:uniqueId val="{00000001-9D82-4C14-95B5-3A24427CCBA9}"/>
            </c:ext>
          </c:extLst>
        </c:ser>
        <c:ser>
          <c:idx val="2"/>
          <c:order val="2"/>
          <c:tx>
            <c:strRef>
              <c:f>'for occ jobs slide'!$E$1</c:f>
              <c:strCache>
                <c:ptCount val="1"/>
                <c:pt idx="0">
                  <c:v>ScoreChange</c:v>
                </c:pt>
              </c:strCache>
            </c:strRef>
          </c:tx>
          <c:spPr>
            <a:solidFill>
              <a:schemeClr val="accent3"/>
            </a:solidFill>
            <a:ln>
              <a:noFill/>
            </a:ln>
            <a:effectLst/>
          </c:spPr>
          <c:invertIfNegative val="0"/>
          <c:cat>
            <c:strRef>
              <c:f>'for occ jobs slide'!$A$2:$B$12</c:f>
              <c:strCache>
                <c:ptCount val="11"/>
                <c:pt idx="0">
                  <c:v>First-Line Supervisors of Production and Operating Workers</c:v>
                </c:pt>
                <c:pt idx="1">
                  <c:v>Mobile Heavy Equipment Mechanics, Except Engines</c:v>
                </c:pt>
                <c:pt idx="2">
                  <c:v>Tool and Die Makers</c:v>
                </c:pt>
                <c:pt idx="3">
                  <c:v>Registered Nurses</c:v>
                </c:pt>
                <c:pt idx="4">
                  <c:v>Chemical Equipment Operators and Tenders</c:v>
                </c:pt>
                <c:pt idx="5">
                  <c:v>Executive Secretaries and Executive Administrative Assistants</c:v>
                </c:pt>
                <c:pt idx="6">
                  <c:v>First-Line Supervisors of Mechanics, Installers, and Repairers</c:v>
                </c:pt>
                <c:pt idx="7">
                  <c:v>Real Estate Sales Agents</c:v>
                </c:pt>
                <c:pt idx="8">
                  <c:v>Insurance Appraisers, Auto Damage</c:v>
                </c:pt>
                <c:pt idx="9">
                  <c:v>Computer Numerically Controlled Machine Tool Programmers, Metal and Plastic</c:v>
                </c:pt>
                <c:pt idx="10">
                  <c:v>Sound Engineering Technicians</c:v>
                </c:pt>
              </c:strCache>
            </c:strRef>
          </c:cat>
          <c:val>
            <c:numRef>
              <c:f>'for occ jobs slide'!$E$2:$E$12</c:f>
            </c:numRef>
          </c:val>
          <c:extLst>
            <c:ext xmlns:c16="http://schemas.microsoft.com/office/drawing/2014/chart" uri="{C3380CC4-5D6E-409C-BE32-E72D297353CC}">
              <c16:uniqueId val="{00000002-9D82-4C14-95B5-3A24427CCBA9}"/>
            </c:ext>
          </c:extLst>
        </c:ser>
        <c:ser>
          <c:idx val="3"/>
          <c:order val="3"/>
          <c:tx>
            <c:strRef>
              <c:f>'for occ jobs slide'!$F$1</c:f>
              <c:strCache>
                <c:ptCount val="1"/>
                <c:pt idx="0">
                  <c:v>level02</c:v>
                </c:pt>
              </c:strCache>
            </c:strRef>
          </c:tx>
          <c:spPr>
            <a:solidFill>
              <a:schemeClr val="accent4"/>
            </a:solidFill>
            <a:ln>
              <a:noFill/>
            </a:ln>
            <a:effectLst/>
          </c:spPr>
          <c:invertIfNegative val="0"/>
          <c:cat>
            <c:strRef>
              <c:f>'for occ jobs slide'!$A$2:$B$12</c:f>
              <c:strCache>
                <c:ptCount val="11"/>
                <c:pt idx="0">
                  <c:v>First-Line Supervisors of Production and Operating Workers</c:v>
                </c:pt>
                <c:pt idx="1">
                  <c:v>Mobile Heavy Equipment Mechanics, Except Engines</c:v>
                </c:pt>
                <c:pt idx="2">
                  <c:v>Tool and Die Makers</c:v>
                </c:pt>
                <c:pt idx="3">
                  <c:v>Registered Nurses</c:v>
                </c:pt>
                <c:pt idx="4">
                  <c:v>Chemical Equipment Operators and Tenders</c:v>
                </c:pt>
                <c:pt idx="5">
                  <c:v>Executive Secretaries and Executive Administrative Assistants</c:v>
                </c:pt>
                <c:pt idx="6">
                  <c:v>First-Line Supervisors of Mechanics, Installers, and Repairers</c:v>
                </c:pt>
                <c:pt idx="7">
                  <c:v>Real Estate Sales Agents</c:v>
                </c:pt>
                <c:pt idx="8">
                  <c:v>Insurance Appraisers, Auto Damage</c:v>
                </c:pt>
                <c:pt idx="9">
                  <c:v>Computer Numerically Controlled Machine Tool Programmers, Metal and Plastic</c:v>
                </c:pt>
                <c:pt idx="10">
                  <c:v>Sound Engineering Technicians</c:v>
                </c:pt>
              </c:strCache>
            </c:strRef>
          </c:cat>
          <c:val>
            <c:numRef>
              <c:f>'for occ jobs slide'!$F$2:$F$12</c:f>
            </c:numRef>
          </c:val>
          <c:extLst>
            <c:ext xmlns:c16="http://schemas.microsoft.com/office/drawing/2014/chart" uri="{C3380CC4-5D6E-409C-BE32-E72D297353CC}">
              <c16:uniqueId val="{00000003-9D82-4C14-95B5-3A24427CCBA9}"/>
            </c:ext>
          </c:extLst>
        </c:ser>
        <c:ser>
          <c:idx val="4"/>
          <c:order val="4"/>
          <c:tx>
            <c:strRef>
              <c:f>'for occ jobs slide'!$G$1</c:f>
              <c:strCache>
                <c:ptCount val="1"/>
                <c:pt idx="0">
                  <c:v>level16</c:v>
                </c:pt>
              </c:strCache>
            </c:strRef>
          </c:tx>
          <c:spPr>
            <a:solidFill>
              <a:schemeClr val="accent5"/>
            </a:solidFill>
            <a:ln>
              <a:noFill/>
            </a:ln>
            <a:effectLst/>
          </c:spPr>
          <c:invertIfNegative val="0"/>
          <c:cat>
            <c:strRef>
              <c:f>'for occ jobs slide'!$A$2:$B$12</c:f>
              <c:strCache>
                <c:ptCount val="11"/>
                <c:pt idx="0">
                  <c:v>First-Line Supervisors of Production and Operating Workers</c:v>
                </c:pt>
                <c:pt idx="1">
                  <c:v>Mobile Heavy Equipment Mechanics, Except Engines</c:v>
                </c:pt>
                <c:pt idx="2">
                  <c:v>Tool and Die Makers</c:v>
                </c:pt>
                <c:pt idx="3">
                  <c:v>Registered Nurses</c:v>
                </c:pt>
                <c:pt idx="4">
                  <c:v>Chemical Equipment Operators and Tenders</c:v>
                </c:pt>
                <c:pt idx="5">
                  <c:v>Executive Secretaries and Executive Administrative Assistants</c:v>
                </c:pt>
                <c:pt idx="6">
                  <c:v>First-Line Supervisors of Mechanics, Installers, and Repairers</c:v>
                </c:pt>
                <c:pt idx="7">
                  <c:v>Real Estate Sales Agents</c:v>
                </c:pt>
                <c:pt idx="8">
                  <c:v>Insurance Appraisers, Auto Damage</c:v>
                </c:pt>
                <c:pt idx="9">
                  <c:v>Computer Numerically Controlled Machine Tool Programmers, Metal and Plastic</c:v>
                </c:pt>
                <c:pt idx="10">
                  <c:v>Sound Engineering Technicians</c:v>
                </c:pt>
              </c:strCache>
            </c:strRef>
          </c:cat>
          <c:val>
            <c:numRef>
              <c:f>'for occ jobs slide'!$G$2:$G$12</c:f>
            </c:numRef>
          </c:val>
          <c:extLst>
            <c:ext xmlns:c16="http://schemas.microsoft.com/office/drawing/2014/chart" uri="{C3380CC4-5D6E-409C-BE32-E72D297353CC}">
              <c16:uniqueId val="{00000004-9D82-4C14-95B5-3A24427CCBA9}"/>
            </c:ext>
          </c:extLst>
        </c:ser>
        <c:ser>
          <c:idx val="5"/>
          <c:order val="5"/>
          <c:tx>
            <c:strRef>
              <c:f>'for occ jobs slide'!$H$1</c:f>
              <c:strCache>
                <c:ptCount val="1"/>
                <c:pt idx="0">
                  <c:v>occ2</c:v>
                </c:pt>
              </c:strCache>
            </c:strRef>
          </c:tx>
          <c:spPr>
            <a:solidFill>
              <a:schemeClr val="accent6"/>
            </a:solidFill>
            <a:ln>
              <a:noFill/>
            </a:ln>
            <a:effectLst/>
          </c:spPr>
          <c:invertIfNegative val="0"/>
          <c:cat>
            <c:strRef>
              <c:f>'for occ jobs slide'!$A$2:$B$12</c:f>
              <c:strCache>
                <c:ptCount val="11"/>
                <c:pt idx="0">
                  <c:v>First-Line Supervisors of Production and Operating Workers</c:v>
                </c:pt>
                <c:pt idx="1">
                  <c:v>Mobile Heavy Equipment Mechanics, Except Engines</c:v>
                </c:pt>
                <c:pt idx="2">
                  <c:v>Tool and Die Makers</c:v>
                </c:pt>
                <c:pt idx="3">
                  <c:v>Registered Nurses</c:v>
                </c:pt>
                <c:pt idx="4">
                  <c:v>Chemical Equipment Operators and Tenders</c:v>
                </c:pt>
                <c:pt idx="5">
                  <c:v>Executive Secretaries and Executive Administrative Assistants</c:v>
                </c:pt>
                <c:pt idx="6">
                  <c:v>First-Line Supervisors of Mechanics, Installers, and Repairers</c:v>
                </c:pt>
                <c:pt idx="7">
                  <c:v>Real Estate Sales Agents</c:v>
                </c:pt>
                <c:pt idx="8">
                  <c:v>Insurance Appraisers, Auto Damage</c:v>
                </c:pt>
                <c:pt idx="9">
                  <c:v>Computer Numerically Controlled Machine Tool Programmers, Metal and Plastic</c:v>
                </c:pt>
                <c:pt idx="10">
                  <c:v>Sound Engineering Technicians</c:v>
                </c:pt>
              </c:strCache>
            </c:strRef>
          </c:cat>
          <c:val>
            <c:numRef>
              <c:f>'for occ jobs slide'!$H$2:$H$12</c:f>
            </c:numRef>
          </c:val>
          <c:extLst>
            <c:ext xmlns:c16="http://schemas.microsoft.com/office/drawing/2014/chart" uri="{C3380CC4-5D6E-409C-BE32-E72D297353CC}">
              <c16:uniqueId val="{00000005-9D82-4C14-95B5-3A24427CCBA9}"/>
            </c:ext>
          </c:extLst>
        </c:ser>
        <c:dLbls>
          <c:showLegendKey val="0"/>
          <c:showVal val="0"/>
          <c:showCatName val="0"/>
          <c:showSerName val="0"/>
          <c:showPercent val="0"/>
          <c:showBubbleSize val="0"/>
        </c:dLbls>
        <c:gapWidth val="219"/>
        <c:overlap val="-27"/>
        <c:axId val="431109568"/>
        <c:axId val="431110224"/>
      </c:barChart>
      <c:catAx>
        <c:axId val="43110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crossAx val="431110224"/>
        <c:crosses val="autoZero"/>
        <c:auto val="1"/>
        <c:lblAlgn val="ctr"/>
        <c:lblOffset val="100"/>
        <c:noMultiLvlLbl val="0"/>
      </c:catAx>
      <c:valAx>
        <c:axId val="4311102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crossAx val="431109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0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2000">
          <a:solidFill>
            <a:schemeClr val="bg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0441582370789877E-2"/>
          <c:y val="0.28948625306792353"/>
          <c:w val="0.82460003074793498"/>
          <c:h val="0.53764127437286702"/>
        </c:manualLayout>
      </c:layout>
      <c:barChart>
        <c:barDir val="col"/>
        <c:grouping val="percentStacked"/>
        <c:varyColors val="0"/>
        <c:ser>
          <c:idx val="0"/>
          <c:order val="0"/>
          <c:tx>
            <c:strRef>
              <c:f>'Figure 1'!$A$11</c:f>
              <c:strCache>
                <c:ptCount val="1"/>
                <c:pt idx="0">
                  <c:v>Low</c:v>
                </c:pt>
              </c:strCache>
            </c:strRef>
          </c:tx>
          <c:spPr>
            <a:solidFill>
              <a:srgbClr val="BD1A26"/>
            </a:solidFill>
          </c:spPr>
          <c:invertIfNegative val="0"/>
          <c:dLbls>
            <c:dLbl>
              <c:idx val="0"/>
              <c:tx>
                <c:rich>
                  <a:bodyPr/>
                  <a:lstStyle/>
                  <a:p>
                    <a:fld id="{AD5C6DDB-D684-438D-964D-DFDAC93AE5CE}" type="VALUE">
                      <a:rPr lang="en-US" baseline="0"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9D00-4D37-A1EB-9415E3E48E51}"/>
                </c:ext>
              </c:extLst>
            </c:dLbl>
            <c:dLbl>
              <c:idx val="1"/>
              <c:tx>
                <c:rich>
                  <a:bodyPr/>
                  <a:lstStyle/>
                  <a:p>
                    <a:fld id="{3896F54A-5E86-4F26-BDB4-93CB310B1637}" type="VALUE">
                      <a:rPr lang="en-US" baseline="0"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9D00-4D37-A1EB-9415E3E48E51}"/>
                </c:ext>
              </c:extLst>
            </c:dLbl>
            <c:spPr>
              <a:noFill/>
              <a:ln>
                <a:noFill/>
              </a:ln>
              <a:effectLst/>
            </c:spPr>
            <c:txPr>
              <a:bodyPr/>
              <a:lstStyle/>
              <a:p>
                <a:pPr>
                  <a:defRPr sz="3000" baseline="0">
                    <a:latin typeface="Helvetica" panose="020B0604020202020204" pitchFamily="34" charset="0"/>
                    <a:cs typeface="Helvetica"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0"/>
              </c:ext>
            </c:extLst>
          </c:dLbls>
          <c:cat>
            <c:numRef>
              <c:f>'Figure 1'!$B$10:$C$10</c:f>
              <c:numCache>
                <c:formatCode>General</c:formatCode>
                <c:ptCount val="2"/>
                <c:pt idx="0">
                  <c:v>2002</c:v>
                </c:pt>
                <c:pt idx="1">
                  <c:v>2016</c:v>
                </c:pt>
              </c:numCache>
            </c:numRef>
          </c:cat>
          <c:val>
            <c:numRef>
              <c:f>'Figure 1'!$B$11:$C$11</c:f>
              <c:numCache>
                <c:formatCode>0%</c:formatCode>
                <c:ptCount val="2"/>
                <c:pt idx="0">
                  <c:v>0.56000000000000005</c:v>
                </c:pt>
                <c:pt idx="1">
                  <c:v>0.3</c:v>
                </c:pt>
              </c:numCache>
            </c:numRef>
          </c:val>
          <c:extLst>
            <c:ext xmlns:c15="http://schemas.microsoft.com/office/drawing/2012/chart" uri="{02D57815-91ED-43cb-92C2-25804820EDAC}">
              <c15:datalabelsRange>
                <c15:f>'Figure 1'!$D$11:$E$11</c15:f>
                <c15:dlblRangeCache>
                  <c:ptCount val="2"/>
                  <c:pt idx="0">
                    <c:v>69 M</c:v>
                  </c:pt>
                  <c:pt idx="1">
                    <c:v>41 M</c:v>
                  </c:pt>
                </c15:dlblRangeCache>
              </c15:datalabelsRange>
            </c:ext>
            <c:ext xmlns:c16="http://schemas.microsoft.com/office/drawing/2014/chart" uri="{C3380CC4-5D6E-409C-BE32-E72D297353CC}">
              <c16:uniqueId val="{00000002-9D00-4D37-A1EB-9415E3E48E51}"/>
            </c:ext>
          </c:extLst>
        </c:ser>
        <c:ser>
          <c:idx val="1"/>
          <c:order val="1"/>
          <c:tx>
            <c:strRef>
              <c:f>'Figure 1'!$A$12</c:f>
              <c:strCache>
                <c:ptCount val="1"/>
                <c:pt idx="0">
                  <c:v>Medium</c:v>
                </c:pt>
              </c:strCache>
            </c:strRef>
          </c:tx>
          <c:spPr>
            <a:solidFill>
              <a:srgbClr val="FD8D3B"/>
            </a:solidFill>
          </c:spPr>
          <c:invertIfNegative val="0"/>
          <c:dLbls>
            <c:dLbl>
              <c:idx val="0"/>
              <c:tx>
                <c:rich>
                  <a:bodyPr/>
                  <a:lstStyle/>
                  <a:p>
                    <a:fld id="{83C82258-4388-484F-987F-F5A943134038}" type="VALUE">
                      <a:rPr lang="en-US" baseline="0"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9D00-4D37-A1EB-9415E3E48E51}"/>
                </c:ext>
              </c:extLst>
            </c:dLbl>
            <c:dLbl>
              <c:idx val="1"/>
              <c:tx>
                <c:rich>
                  <a:bodyPr/>
                  <a:lstStyle/>
                  <a:p>
                    <a:fld id="{DC68160C-80B2-47A1-BF6E-129AB82CD7DB}" type="VALUE">
                      <a:rPr lang="en-US" baseline="0"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9D00-4D37-A1EB-9415E3E48E51}"/>
                </c:ext>
              </c:extLst>
            </c:dLbl>
            <c:spPr>
              <a:noFill/>
              <a:ln>
                <a:noFill/>
              </a:ln>
              <a:effectLst/>
            </c:spPr>
            <c:txPr>
              <a:bodyPr/>
              <a:lstStyle/>
              <a:p>
                <a:pPr>
                  <a:defRPr sz="3000" baseline="0">
                    <a:latin typeface="Helvetica" panose="020B0604020202020204" pitchFamily="34" charset="0"/>
                    <a:cs typeface="Helvetica"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0"/>
              </c:ext>
            </c:extLst>
          </c:dLbls>
          <c:cat>
            <c:numRef>
              <c:f>'Figure 1'!$B$10:$C$10</c:f>
              <c:numCache>
                <c:formatCode>General</c:formatCode>
                <c:ptCount val="2"/>
                <c:pt idx="0">
                  <c:v>2002</c:v>
                </c:pt>
                <c:pt idx="1">
                  <c:v>2016</c:v>
                </c:pt>
              </c:numCache>
            </c:numRef>
          </c:cat>
          <c:val>
            <c:numRef>
              <c:f>'Figure 1'!$B$12:$C$12</c:f>
              <c:numCache>
                <c:formatCode>0%</c:formatCode>
                <c:ptCount val="2"/>
                <c:pt idx="0">
                  <c:v>0.4</c:v>
                </c:pt>
                <c:pt idx="1">
                  <c:v>0.48</c:v>
                </c:pt>
              </c:numCache>
            </c:numRef>
          </c:val>
          <c:extLst>
            <c:ext xmlns:c15="http://schemas.microsoft.com/office/drawing/2012/chart" uri="{02D57815-91ED-43cb-92C2-25804820EDAC}">
              <c15:datalabelsRange>
                <c15:f>'Figure 1'!$D$12:$E$12</c15:f>
                <c15:dlblRangeCache>
                  <c:ptCount val="2"/>
                  <c:pt idx="0">
                    <c:v>49 M</c:v>
                  </c:pt>
                  <c:pt idx="1">
                    <c:v>66 M</c:v>
                  </c:pt>
                </c15:dlblRangeCache>
              </c15:datalabelsRange>
            </c:ext>
            <c:ext xmlns:c16="http://schemas.microsoft.com/office/drawing/2014/chart" uri="{C3380CC4-5D6E-409C-BE32-E72D297353CC}">
              <c16:uniqueId val="{00000005-9D00-4D37-A1EB-9415E3E48E51}"/>
            </c:ext>
          </c:extLst>
        </c:ser>
        <c:ser>
          <c:idx val="2"/>
          <c:order val="2"/>
          <c:tx>
            <c:strRef>
              <c:f>'Figure 1'!$A$13</c:f>
              <c:strCache>
                <c:ptCount val="1"/>
                <c:pt idx="0">
                  <c:v>High</c:v>
                </c:pt>
              </c:strCache>
            </c:strRef>
          </c:tx>
          <c:spPr>
            <a:solidFill>
              <a:srgbClr val="FECC5B"/>
            </a:solidFill>
            <a:ln>
              <a:solidFill>
                <a:srgbClr val="43A3E5"/>
              </a:solidFill>
            </a:ln>
          </c:spPr>
          <c:invertIfNegative val="0"/>
          <c:dLbls>
            <c:dLbl>
              <c:idx val="0"/>
              <c:tx>
                <c:rich>
                  <a:bodyPr/>
                  <a:lstStyle/>
                  <a:p>
                    <a:fld id="{4724B41C-6FD0-4CB0-939E-3E3FC9061D29}" type="VALUE">
                      <a:rPr lang="en-US" baseline="0"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9D00-4D37-A1EB-9415E3E48E51}"/>
                </c:ext>
              </c:extLst>
            </c:dLbl>
            <c:dLbl>
              <c:idx val="1"/>
              <c:tx>
                <c:rich>
                  <a:bodyPr/>
                  <a:lstStyle/>
                  <a:p>
                    <a:fld id="{D4D0AA70-B207-4AAB-8C78-8B20BA6E6A32}" type="VALUE">
                      <a:rPr lang="en-US" baseline="0"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9D00-4D37-A1EB-9415E3E48E51}"/>
                </c:ext>
              </c:extLst>
            </c:dLbl>
            <c:spPr>
              <a:noFill/>
              <a:ln>
                <a:noFill/>
              </a:ln>
              <a:effectLst/>
            </c:spPr>
            <c:txPr>
              <a:bodyPr/>
              <a:lstStyle/>
              <a:p>
                <a:pPr>
                  <a:defRPr sz="3000" baseline="0">
                    <a:latin typeface="Helvetica"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0"/>
              </c:ext>
            </c:extLst>
          </c:dLbls>
          <c:cat>
            <c:numRef>
              <c:f>'Figure 1'!$B$10:$C$10</c:f>
              <c:numCache>
                <c:formatCode>General</c:formatCode>
                <c:ptCount val="2"/>
                <c:pt idx="0">
                  <c:v>2002</c:v>
                </c:pt>
                <c:pt idx="1">
                  <c:v>2016</c:v>
                </c:pt>
              </c:numCache>
            </c:numRef>
          </c:cat>
          <c:val>
            <c:numRef>
              <c:f>'Figure 1'!$B$13:$C$13</c:f>
              <c:numCache>
                <c:formatCode>0%</c:formatCode>
                <c:ptCount val="2"/>
                <c:pt idx="0">
                  <c:v>0.05</c:v>
                </c:pt>
                <c:pt idx="1">
                  <c:v>0.23</c:v>
                </c:pt>
              </c:numCache>
            </c:numRef>
          </c:val>
          <c:extLst>
            <c:ext xmlns:c15="http://schemas.microsoft.com/office/drawing/2012/chart" uri="{02D57815-91ED-43cb-92C2-25804820EDAC}">
              <c15:datalabelsRange>
                <c15:f>'Figure 1'!$D$13:$E$13</c15:f>
                <c15:dlblRangeCache>
                  <c:ptCount val="2"/>
                  <c:pt idx="0">
                    <c:v>6 M</c:v>
                  </c:pt>
                  <c:pt idx="1">
                    <c:v>32 M</c:v>
                  </c:pt>
                </c15:dlblRangeCache>
              </c15:datalabelsRange>
            </c:ext>
            <c:ext xmlns:c16="http://schemas.microsoft.com/office/drawing/2014/chart" uri="{C3380CC4-5D6E-409C-BE32-E72D297353CC}">
              <c16:uniqueId val="{00000008-9D00-4D37-A1EB-9415E3E48E51}"/>
            </c:ext>
          </c:extLst>
        </c:ser>
        <c:dLbls>
          <c:showLegendKey val="0"/>
          <c:showVal val="0"/>
          <c:showCatName val="0"/>
          <c:showSerName val="0"/>
          <c:showPercent val="0"/>
          <c:showBubbleSize val="0"/>
        </c:dLbls>
        <c:gapWidth val="80"/>
        <c:overlap val="100"/>
        <c:serLines>
          <c:spPr>
            <a:ln>
              <a:solidFill>
                <a:sysClr val="window" lastClr="FFFFFF"/>
              </a:solidFill>
            </a:ln>
          </c:spPr>
        </c:serLines>
        <c:axId val="-2073646176"/>
        <c:axId val="-2073624000"/>
      </c:barChart>
      <c:catAx>
        <c:axId val="-2073646176"/>
        <c:scaling>
          <c:orientation val="minMax"/>
        </c:scaling>
        <c:delete val="0"/>
        <c:axPos val="b"/>
        <c:numFmt formatCode="General" sourceLinked="0"/>
        <c:majorTickMark val="out"/>
        <c:minorTickMark val="none"/>
        <c:tickLblPos val="nextTo"/>
        <c:spPr>
          <a:ln>
            <a:solidFill>
              <a:schemeClr val="bg1">
                <a:lumMod val="85000"/>
              </a:schemeClr>
            </a:solidFill>
          </a:ln>
        </c:spPr>
        <c:txPr>
          <a:bodyPr/>
          <a:lstStyle/>
          <a:p>
            <a:pPr>
              <a:defRPr sz="3000" baseline="0">
                <a:latin typeface="Helvetica" panose="020B0604020202020204" pitchFamily="34" charset="0"/>
              </a:defRPr>
            </a:pPr>
            <a:endParaRPr lang="en-US"/>
          </a:p>
        </c:txPr>
        <c:crossAx val="-2073624000"/>
        <c:crosses val="autoZero"/>
        <c:auto val="0"/>
        <c:lblAlgn val="ctr"/>
        <c:lblOffset val="100"/>
        <c:noMultiLvlLbl val="0"/>
      </c:catAx>
      <c:valAx>
        <c:axId val="-2073624000"/>
        <c:scaling>
          <c:orientation val="minMax"/>
        </c:scaling>
        <c:delete val="1"/>
        <c:axPos val="l"/>
        <c:majorGridlines>
          <c:spPr>
            <a:ln>
              <a:noFill/>
            </a:ln>
          </c:spPr>
        </c:majorGridlines>
        <c:numFmt formatCode="0%" sourceLinked="1"/>
        <c:majorTickMark val="out"/>
        <c:minorTickMark val="none"/>
        <c:tickLblPos val="nextTo"/>
        <c:crossAx val="-2073646176"/>
        <c:crosses val="autoZero"/>
        <c:crossBetween val="between"/>
      </c:valAx>
      <c:spPr>
        <a:noFill/>
        <a:ln>
          <a:noFill/>
        </a:ln>
      </c:spPr>
    </c:plotArea>
    <c:legend>
      <c:legendPos val="b"/>
      <c:layout>
        <c:manualLayout>
          <c:xMode val="edge"/>
          <c:yMode val="edge"/>
          <c:x val="0.2268800828829502"/>
          <c:y val="0.94296632445071149"/>
          <c:w val="0.57163397642451497"/>
          <c:h val="3.7789279293261299E-2"/>
        </c:manualLayout>
      </c:layout>
      <c:overlay val="0"/>
      <c:txPr>
        <a:bodyPr/>
        <a:lstStyle/>
        <a:p>
          <a:pPr>
            <a:defRPr sz="3000" baseline="0">
              <a:latin typeface="Helvetica" panose="020B0604020202020204" pitchFamily="34" charset="0"/>
            </a:defRPr>
          </a:pPr>
          <a:endParaRPr lang="en-US"/>
        </a:p>
      </c:txPr>
    </c:legend>
    <c:plotVisOnly val="1"/>
    <c:dispBlanksAs val="gap"/>
    <c:showDLblsOverMax val="0"/>
  </c:chart>
  <c:spPr>
    <a:noFill/>
    <a:ln>
      <a:noFill/>
    </a:ln>
  </c:spPr>
  <c:txPr>
    <a:bodyPr/>
    <a:lstStyle/>
    <a:p>
      <a:pPr>
        <a:defRPr>
          <a:solidFill>
            <a:schemeClr val="bg1"/>
          </a:solidFill>
          <a:latin typeface="Arial" panose="020B0604020202020204" pitchFamily="34" charset="0"/>
          <a:cs typeface="Arial" panose="020B0604020202020204" pitchFamily="34"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105409373840388"/>
          <c:y val="9.7056008574391311E-2"/>
          <c:w val="0.51226279100207395"/>
          <c:h val="0.67176158252355955"/>
        </c:manualLayout>
      </c:layout>
      <c:pieChart>
        <c:varyColors val="1"/>
        <c:ser>
          <c:idx val="0"/>
          <c:order val="0"/>
          <c:spPr>
            <a:effectLst/>
          </c:spPr>
          <c:dPt>
            <c:idx val="0"/>
            <c:bubble3D val="0"/>
            <c:spPr>
              <a:solidFill>
                <a:srgbClr val="BD1A26"/>
              </a:solidFill>
              <a:effectLst/>
            </c:spPr>
            <c:extLst>
              <c:ext xmlns:c16="http://schemas.microsoft.com/office/drawing/2014/chart" uri="{C3380CC4-5D6E-409C-BE32-E72D297353CC}">
                <c16:uniqueId val="{00000001-6F78-4574-B135-97B70D3E66A3}"/>
              </c:ext>
            </c:extLst>
          </c:dPt>
          <c:dPt>
            <c:idx val="1"/>
            <c:bubble3D val="0"/>
            <c:spPr>
              <a:solidFill>
                <a:srgbClr val="FD8D3B"/>
              </a:solidFill>
              <a:effectLst/>
            </c:spPr>
            <c:extLst>
              <c:ext xmlns:c16="http://schemas.microsoft.com/office/drawing/2014/chart" uri="{C3380CC4-5D6E-409C-BE32-E72D297353CC}">
                <c16:uniqueId val="{00000003-6F78-4574-B135-97B70D3E66A3}"/>
              </c:ext>
            </c:extLst>
          </c:dPt>
          <c:dPt>
            <c:idx val="2"/>
            <c:bubble3D val="0"/>
            <c:spPr>
              <a:solidFill>
                <a:srgbClr val="FECC5B"/>
              </a:solidFill>
              <a:effectLst/>
            </c:spPr>
            <c:extLst>
              <c:ext xmlns:c16="http://schemas.microsoft.com/office/drawing/2014/chart" uri="{C3380CC4-5D6E-409C-BE32-E72D297353CC}">
                <c16:uniqueId val="{00000005-6F78-4574-B135-97B70D3E66A3}"/>
              </c:ext>
            </c:extLst>
          </c:dPt>
          <c:dPt>
            <c:idx val="3"/>
            <c:bubble3D val="0"/>
            <c:spPr>
              <a:solidFill>
                <a:srgbClr val="83C3EF"/>
              </a:solidFill>
              <a:effectLst/>
            </c:spPr>
            <c:extLst>
              <c:ext xmlns:c16="http://schemas.microsoft.com/office/drawing/2014/chart" uri="{C3380CC4-5D6E-409C-BE32-E72D297353CC}">
                <c16:uniqueId val="{00000007-6F78-4574-B135-97B70D3E66A3}"/>
              </c:ext>
            </c:extLst>
          </c:dPt>
          <c:dLbls>
            <c:dLbl>
              <c:idx val="3"/>
              <c:spPr>
                <a:noFill/>
                <a:ln>
                  <a:noFill/>
                </a:ln>
                <a:effectLst/>
              </c:spPr>
              <c:txPr>
                <a:bodyPr/>
                <a:lstStyle/>
                <a:p>
                  <a:pPr>
                    <a:defRPr sz="3500" baseline="0">
                      <a:solidFill>
                        <a:sysClr val="windowText" lastClr="000000"/>
                      </a:solidFill>
                      <a:latin typeface="Helvetica" panose="020B0604020202020204" pitchFamily="34" charset="0"/>
                      <a:cs typeface="Helvetica" panose="020B0604020202020204" pitchFamily="34" charset="0"/>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7-6F78-4574-B135-97B70D3E66A3}"/>
                </c:ext>
              </c:extLst>
            </c:dLbl>
            <c:spPr>
              <a:noFill/>
              <a:ln>
                <a:noFill/>
              </a:ln>
              <a:effectLst/>
            </c:spPr>
            <c:txPr>
              <a:bodyPr/>
              <a:lstStyle/>
              <a:p>
                <a:pPr>
                  <a:defRPr sz="3500" baseline="0">
                    <a:solidFill>
                      <a:schemeClr val="bg1"/>
                    </a:solidFill>
                    <a:latin typeface="Helvetica" panose="020B0604020202020204" pitchFamily="34" charset="0"/>
                    <a:cs typeface="Helvetica" panose="020B0604020202020204" pitchFamily="34" charset="0"/>
                  </a:defRPr>
                </a:pPr>
                <a:endParaRPr lang="en-US"/>
              </a:p>
            </c:txPr>
            <c:dLblPos val="bestFit"/>
            <c:showLegendKey val="0"/>
            <c:showVal val="1"/>
            <c:showCatName val="0"/>
            <c:showSerName val="0"/>
            <c:showPercent val="0"/>
            <c:showBubbleSize val="0"/>
            <c:showLeaderLines val="1"/>
            <c:extLst>
              <c:ext xmlns:c15="http://schemas.microsoft.com/office/drawing/2012/chart" uri="{CE6537A1-D6FC-4f65-9D91-7224C49458BB}"/>
            </c:extLst>
          </c:dLbls>
          <c:cat>
            <c:strRef>
              <c:f>'Figure 3'!$A$11:$A$14</c:f>
              <c:strCache>
                <c:ptCount val="3"/>
                <c:pt idx="0">
                  <c:v>Low</c:v>
                </c:pt>
                <c:pt idx="1">
                  <c:v>Medium</c:v>
                </c:pt>
                <c:pt idx="2">
                  <c:v>High</c:v>
                </c:pt>
              </c:strCache>
            </c:strRef>
          </c:cat>
          <c:val>
            <c:numRef>
              <c:f>'Figure 3'!$B$22:$B$25</c:f>
              <c:numCache>
                <c:formatCode>0.0,,\ "M"</c:formatCode>
                <c:ptCount val="4"/>
                <c:pt idx="0">
                  <c:v>4853575.6639852803</c:v>
                </c:pt>
                <c:pt idx="1">
                  <c:v>4175275.3388159</c:v>
                </c:pt>
                <c:pt idx="2">
                  <c:v>3888417.7890538699</c:v>
                </c:pt>
              </c:numCache>
            </c:numRef>
          </c:val>
          <c:extLst>
            <c:ext xmlns:c16="http://schemas.microsoft.com/office/drawing/2014/chart" uri="{C3380CC4-5D6E-409C-BE32-E72D297353CC}">
              <c16:uniqueId val="{00000008-6F78-4574-B135-97B70D3E66A3}"/>
            </c:ext>
          </c:extLst>
        </c:ser>
        <c:dLbls>
          <c:showLegendKey val="0"/>
          <c:showVal val="0"/>
          <c:showCatName val="0"/>
          <c:showSerName val="0"/>
          <c:showPercent val="0"/>
          <c:showBubbleSize val="0"/>
          <c:showLeaderLines val="1"/>
        </c:dLbls>
        <c:firstSliceAng val="0"/>
      </c:pieChart>
    </c:plotArea>
    <c:legend>
      <c:legendPos val="b"/>
      <c:legendEntry>
        <c:idx val="1"/>
        <c:txPr>
          <a:bodyPr/>
          <a:lstStyle/>
          <a:p>
            <a:pPr>
              <a:defRPr sz="3000" baseline="0">
                <a:solidFill>
                  <a:schemeClr val="bg1"/>
                </a:solidFill>
                <a:latin typeface="Helvetica" panose="020B0604020202020204" pitchFamily="34" charset="0"/>
                <a:cs typeface="Helvetica" panose="020B0604020202020204" pitchFamily="34" charset="0"/>
              </a:defRPr>
            </a:pPr>
            <a:endParaRPr lang="en-US"/>
          </a:p>
        </c:txPr>
      </c:legendEntry>
      <c:legendEntry>
        <c:idx val="3"/>
        <c:delete val="1"/>
      </c:legendEntry>
      <c:layout>
        <c:manualLayout>
          <c:xMode val="edge"/>
          <c:yMode val="edge"/>
          <c:x val="3.1823124132517804E-2"/>
          <c:y val="0.82721675291947661"/>
          <c:w val="0.94398148148148198"/>
          <c:h val="4.3751867555017199E-2"/>
        </c:manualLayout>
      </c:layout>
      <c:overlay val="0"/>
      <c:txPr>
        <a:bodyPr/>
        <a:lstStyle/>
        <a:p>
          <a:pPr>
            <a:defRPr sz="3000" baseline="0">
              <a:solidFill>
                <a:schemeClr val="bg1"/>
              </a:solidFill>
              <a:latin typeface="Helvetica" panose="020B0604020202020204" pitchFamily="34" charset="0"/>
              <a:cs typeface="Helvetica" panose="020B0604020202020204" pitchFamily="34" charset="0"/>
            </a:defRPr>
          </a:pPr>
          <a:endParaRPr lang="en-US"/>
        </a:p>
      </c:txPr>
    </c:legend>
    <c:plotVisOnly val="1"/>
    <c:dispBlanksAs val="gap"/>
    <c:showDLblsOverMax val="0"/>
  </c:chart>
  <c:spPr>
    <a:noFill/>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25153554934114"/>
          <c:y val="1.4905838056951535E-2"/>
          <c:w val="0.87995473896157295"/>
          <c:h val="0.91662736275612611"/>
        </c:manualLayout>
      </c:layout>
      <c:scatterChart>
        <c:scatterStyle val="lineMarker"/>
        <c:varyColors val="0"/>
        <c:ser>
          <c:idx val="0"/>
          <c:order val="0"/>
          <c:tx>
            <c:strRef>
              <c:f>'Table 2'!$C$4</c:f>
              <c:strCache>
                <c:ptCount val="1"/>
                <c:pt idx="0">
                  <c:v>Productivity Change 
10-16</c:v>
                </c:pt>
              </c:strCache>
            </c:strRef>
          </c:tx>
          <c:spPr>
            <a:ln w="19050" cap="rnd">
              <a:noFill/>
              <a:round/>
            </a:ln>
            <a:effectLst/>
          </c:spPr>
          <c:marker>
            <c:symbol val="circle"/>
            <c:size val="18"/>
            <c:spPr>
              <a:solidFill>
                <a:srgbClr val="FF9300"/>
              </a:solidFill>
              <a:ln w="9525">
                <a:solidFill>
                  <a:schemeClr val="accent1"/>
                </a:solidFill>
              </a:ln>
              <a:effectLst/>
            </c:spPr>
          </c:marker>
          <c:trendline>
            <c:spPr>
              <a:ln w="38100" cap="flat" cmpd="sng" algn="ctr">
                <a:solidFill>
                  <a:schemeClr val="accent4">
                    <a:shade val="95000"/>
                    <a:satMod val="104999"/>
                  </a:schemeClr>
                </a:solidFill>
                <a:prstDash val="dash"/>
              </a:ln>
              <a:effectLst/>
            </c:spPr>
            <c:trendlineType val="linear"/>
            <c:dispRSqr val="0"/>
            <c:dispEq val="0"/>
          </c:trendline>
          <c:xVal>
            <c:numRef>
              <c:f>'Table 2'!$B$5:$B$27</c:f>
              <c:numCache>
                <c:formatCode>0</c:formatCode>
                <c:ptCount val="23"/>
                <c:pt idx="0">
                  <c:v>54.757314498373098</c:v>
                </c:pt>
                <c:pt idx="1">
                  <c:v>54.712093488941498</c:v>
                </c:pt>
                <c:pt idx="2">
                  <c:v>52.086199667700001</c:v>
                </c:pt>
                <c:pt idx="3">
                  <c:v>50.957503861630599</c:v>
                </c:pt>
                <c:pt idx="4">
                  <c:v>45.959975384173703</c:v>
                </c:pt>
                <c:pt idx="5">
                  <c:v>45.024360916037203</c:v>
                </c:pt>
                <c:pt idx="6">
                  <c:v>44.485639232982699</c:v>
                </c:pt>
                <c:pt idx="7">
                  <c:v>44.415300940733601</c:v>
                </c:pt>
                <c:pt idx="8">
                  <c:v>44.171882513438199</c:v>
                </c:pt>
                <c:pt idx="9">
                  <c:v>42.7956269314111</c:v>
                </c:pt>
                <c:pt idx="10">
                  <c:v>41.090923612758999</c:v>
                </c:pt>
                <c:pt idx="11">
                  <c:v>40.694181074206</c:v>
                </c:pt>
                <c:pt idx="12">
                  <c:v>39.259308838122799</c:v>
                </c:pt>
                <c:pt idx="13">
                  <c:v>37.252280077870601</c:v>
                </c:pt>
                <c:pt idx="14">
                  <c:v>33.287345498660201</c:v>
                </c:pt>
                <c:pt idx="15">
                  <c:v>33.0029579578854</c:v>
                </c:pt>
                <c:pt idx="16">
                  <c:v>32.927142796358602</c:v>
                </c:pt>
                <c:pt idx="17">
                  <c:v>32.597497552303899</c:v>
                </c:pt>
                <c:pt idx="18">
                  <c:v>32.1292758585885</c:v>
                </c:pt>
                <c:pt idx="19">
                  <c:v>31.7391857544469</c:v>
                </c:pt>
                <c:pt idx="20">
                  <c:v>30.174508657833801</c:v>
                </c:pt>
                <c:pt idx="21">
                  <c:v>29.891441616020799</c:v>
                </c:pt>
                <c:pt idx="22">
                  <c:v>15.7835322845237</c:v>
                </c:pt>
              </c:numCache>
            </c:numRef>
          </c:xVal>
          <c:yVal>
            <c:numRef>
              <c:f>'Table 2'!$C$5:$C$27</c:f>
              <c:numCache>
                <c:formatCode>0.0%</c:formatCode>
                <c:ptCount val="23"/>
                <c:pt idx="0">
                  <c:v>3.3136874648897999E-3</c:v>
                </c:pt>
                <c:pt idx="1">
                  <c:v>8.1691964812113905E-4</c:v>
                </c:pt>
                <c:pt idx="2">
                  <c:v>2.5692446759006698E-2</c:v>
                </c:pt>
                <c:pt idx="3">
                  <c:v>1.9169642963256399E-2</c:v>
                </c:pt>
                <c:pt idx="4">
                  <c:v>7.1658157514695696E-3</c:v>
                </c:pt>
                <c:pt idx="5">
                  <c:v>1.9316446367081399E-3</c:v>
                </c:pt>
                <c:pt idx="6">
                  <c:v>3.9323493263048202E-2</c:v>
                </c:pt>
                <c:pt idx="7">
                  <c:v>2.4660374830727202E-3</c:v>
                </c:pt>
                <c:pt idx="8">
                  <c:v>1.3566497014075E-2</c:v>
                </c:pt>
                <c:pt idx="9">
                  <c:v>6.5625236344108606E-2</c:v>
                </c:pt>
                <c:pt idx="10">
                  <c:v>-2.2774057022671702E-2</c:v>
                </c:pt>
                <c:pt idx="11">
                  <c:v>1.0946800205291001E-2</c:v>
                </c:pt>
                <c:pt idx="12">
                  <c:v>2.8289800673633198E-3</c:v>
                </c:pt>
                <c:pt idx="13">
                  <c:v>-4.6809237409325402E-3</c:v>
                </c:pt>
                <c:pt idx="14">
                  <c:v>-1.6161425420881601E-2</c:v>
                </c:pt>
                <c:pt idx="15">
                  <c:v>-1.2358334045814E-2</c:v>
                </c:pt>
                <c:pt idx="16">
                  <c:v>2.1771613020411498E-3</c:v>
                </c:pt>
                <c:pt idx="17">
                  <c:v>-6.2656790394527402E-3</c:v>
                </c:pt>
                <c:pt idx="18">
                  <c:v>-3.7006906236998201E-3</c:v>
                </c:pt>
                <c:pt idx="19">
                  <c:v>-7.20310971885874E-3</c:v>
                </c:pt>
                <c:pt idx="20">
                  <c:v>-6.5536509132484398E-3</c:v>
                </c:pt>
                <c:pt idx="21">
                  <c:v>-2.9818770705441901E-2</c:v>
                </c:pt>
                <c:pt idx="22">
                  <c:v>-4.6134943576860996E-3</c:v>
                </c:pt>
              </c:numCache>
            </c:numRef>
          </c:yVal>
          <c:smooth val="0"/>
          <c:extLst>
            <c:ext xmlns:c16="http://schemas.microsoft.com/office/drawing/2014/chart" uri="{C3380CC4-5D6E-409C-BE32-E72D297353CC}">
              <c16:uniqueId val="{00000017-D800-46F8-84B5-3C860E149CF1}"/>
            </c:ext>
          </c:extLst>
        </c:ser>
        <c:dLbls>
          <c:showLegendKey val="0"/>
          <c:showVal val="0"/>
          <c:showCatName val="0"/>
          <c:showSerName val="0"/>
          <c:showPercent val="0"/>
          <c:showBubbleSize val="0"/>
        </c:dLbls>
        <c:axId val="466908184"/>
        <c:axId val="466909168"/>
      </c:scatterChart>
      <c:valAx>
        <c:axId val="466908184"/>
        <c:scaling>
          <c:orientation val="minMax"/>
          <c:min val="10"/>
        </c:scaling>
        <c:delete val="0"/>
        <c:axPos val="b"/>
        <c:title>
          <c:tx>
            <c:rich>
              <a:bodyPr rot="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3000" baseline="0" dirty="0">
                    <a:latin typeface="Helvetica" panose="020B0604020202020204" pitchFamily="34" charset="0"/>
                    <a:cs typeface="Helvetica" panose="020B0604020202020204" pitchFamily="34" charset="0"/>
                  </a:rPr>
                  <a:t>Mean digital score, 2016</a:t>
                </a:r>
              </a:p>
            </c:rich>
          </c:tx>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crossAx val="466909168"/>
        <c:crosses val="autoZero"/>
        <c:crossBetween val="midCat"/>
      </c:valAx>
      <c:valAx>
        <c:axId val="466909168"/>
        <c:scaling>
          <c:orientation val="minMax"/>
        </c:scaling>
        <c:delete val="0"/>
        <c:axPos val="l"/>
        <c:title>
          <c:tx>
            <c:rich>
              <a:bodyPr rot="-540000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3000" baseline="0">
                    <a:latin typeface="Helvetica" panose="020B0604020202020204" pitchFamily="34" charset="0"/>
                    <a:cs typeface="Helvetica" panose="020B0604020202020204" pitchFamily="34" charset="0"/>
                  </a:rPr>
                  <a:t>Productivity Change, 2010 - 2016</a:t>
                </a:r>
              </a:p>
            </c:rich>
          </c:tx>
          <c:overlay val="0"/>
          <c:spPr>
            <a:noFill/>
            <a:ln>
              <a:noFill/>
            </a:ln>
            <a:effectLst/>
          </c:spPr>
          <c:txPr>
            <a:bodyPr rot="-540000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4669081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4781268130957"/>
          <c:y val="0.17654332074701501"/>
          <c:w val="0.83332490924563896"/>
          <c:h val="0.57316206848701601"/>
        </c:manualLayout>
      </c:layout>
      <c:barChart>
        <c:barDir val="col"/>
        <c:grouping val="clustered"/>
        <c:varyColors val="0"/>
        <c:ser>
          <c:idx val="0"/>
          <c:order val="0"/>
          <c:tx>
            <c:strRef>
              <c:f>'[Digitization graphics.xlsx]Figure 5'!$A$11</c:f>
              <c:strCache>
                <c:ptCount val="1"/>
                <c:pt idx="0">
                  <c:v>Low</c:v>
                </c:pt>
              </c:strCache>
            </c:strRef>
          </c:tx>
          <c:spPr>
            <a:solidFill>
              <a:srgbClr val="BD1A26"/>
            </a:solidFill>
          </c:spPr>
          <c:invertIfNegative val="0"/>
          <c:dLbls>
            <c:dLbl>
              <c:idx val="1"/>
              <c:tx>
                <c:rich>
                  <a:bodyPr/>
                  <a:lstStyle/>
                  <a:p>
                    <a:r>
                      <a:rPr lang="en-US"/>
                      <a:t>NA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B0D-428C-91E9-14D6C759045B}"/>
                </c:ext>
              </c:extLst>
            </c:dLbl>
            <c:dLbl>
              <c:idx val="2"/>
              <c:tx>
                <c:rich>
                  <a:bodyPr/>
                  <a:lstStyle/>
                  <a:p>
                    <a:r>
                      <a:rPr lang="en-US"/>
                      <a:t>NA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B0D-428C-91E9-14D6C759045B}"/>
                </c:ext>
              </c:extLst>
            </c:dLbl>
            <c:dLbl>
              <c:idx val="3"/>
              <c:tx>
                <c:rich>
                  <a:bodyPr/>
                  <a:lstStyle/>
                  <a:p>
                    <a:r>
                      <a:rPr lang="en-US"/>
                      <a:t>N/A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B0D-428C-91E9-14D6C759045B}"/>
                </c:ext>
              </c:extLst>
            </c:dLbl>
            <c:dLbl>
              <c:idx val="4"/>
              <c:tx>
                <c:rich>
                  <a:bodyPr/>
                  <a:lstStyle/>
                  <a:p>
                    <a:r>
                      <a:rPr lang="en-US"/>
                      <a:t>N/A</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B0D-428C-91E9-14D6C759045B}"/>
                </c:ext>
              </c:extLst>
            </c:dLbl>
            <c:spPr>
              <a:noFill/>
              <a:ln>
                <a:noFill/>
              </a:ln>
              <a:effectLst/>
            </c:spPr>
            <c:txPr>
              <a:bodyPr/>
              <a:lstStyle/>
              <a:p>
                <a:pPr>
                  <a:defRPr sz="3000" baseline="0">
                    <a:solidFill>
                      <a:schemeClr val="bg1"/>
                    </a:solidFill>
                    <a:latin typeface="Helvetica" panose="020B0604020202020204" pitchFamily="34" charset="0"/>
                    <a:cs typeface="Helvetica"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'[Digitization graphics.xlsx]Figure 5'!$B$10</c:f>
              <c:strCache>
                <c:ptCount val="1"/>
                <c:pt idx="0">
                  <c:v>Annual average wage</c:v>
                </c:pt>
              </c:strCache>
            </c:strRef>
          </c:cat>
          <c:val>
            <c:numRef>
              <c:f>'[Digitization graphics.xlsx]Figure 5'!$B$11</c:f>
              <c:numCache>
                <c:formatCode>"$"\ 0,\ \K</c:formatCode>
                <c:ptCount val="1"/>
                <c:pt idx="0">
                  <c:v>30393</c:v>
                </c:pt>
              </c:numCache>
            </c:numRef>
          </c:val>
          <c:extLst>
            <c:ext xmlns:c16="http://schemas.microsoft.com/office/drawing/2014/chart" uri="{C3380CC4-5D6E-409C-BE32-E72D297353CC}">
              <c16:uniqueId val="{00000004-CB0D-428C-91E9-14D6C759045B}"/>
            </c:ext>
          </c:extLst>
        </c:ser>
        <c:ser>
          <c:idx val="1"/>
          <c:order val="1"/>
          <c:tx>
            <c:strRef>
              <c:f>'[Digitization graphics.xlsx]Figure 5'!$A$12</c:f>
              <c:strCache>
                <c:ptCount val="1"/>
                <c:pt idx="0">
                  <c:v>Medium </c:v>
                </c:pt>
              </c:strCache>
            </c:strRef>
          </c:tx>
          <c:spPr>
            <a:solidFill>
              <a:srgbClr val="FD8D3B"/>
            </a:solidFill>
          </c:spPr>
          <c:invertIfNegative val="0"/>
          <c:dLbls>
            <c:spPr>
              <a:noFill/>
              <a:ln>
                <a:noFill/>
              </a:ln>
              <a:effectLst/>
            </c:spPr>
            <c:txPr>
              <a:bodyPr/>
              <a:lstStyle/>
              <a:p>
                <a:pPr>
                  <a:defRPr sz="3000" baseline="0">
                    <a:solidFill>
                      <a:schemeClr val="bg1"/>
                    </a:solidFill>
                    <a:latin typeface="Helvetica" panose="020B0604020202020204" pitchFamily="34" charset="0"/>
                    <a:cs typeface="Helvetica"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'[Digitization graphics.xlsx]Figure 5'!$B$10</c:f>
              <c:strCache>
                <c:ptCount val="1"/>
                <c:pt idx="0">
                  <c:v>Annual average wage</c:v>
                </c:pt>
              </c:strCache>
            </c:strRef>
          </c:cat>
          <c:val>
            <c:numRef>
              <c:f>'[Digitization graphics.xlsx]Figure 5'!$B$12</c:f>
              <c:numCache>
                <c:formatCode>"$"\ 0,\ \K</c:formatCode>
                <c:ptCount val="1"/>
                <c:pt idx="0">
                  <c:v>48274</c:v>
                </c:pt>
              </c:numCache>
            </c:numRef>
          </c:val>
          <c:extLst>
            <c:ext xmlns:c16="http://schemas.microsoft.com/office/drawing/2014/chart" uri="{C3380CC4-5D6E-409C-BE32-E72D297353CC}">
              <c16:uniqueId val="{00000005-CB0D-428C-91E9-14D6C759045B}"/>
            </c:ext>
          </c:extLst>
        </c:ser>
        <c:ser>
          <c:idx val="2"/>
          <c:order val="2"/>
          <c:tx>
            <c:strRef>
              <c:f>'[Digitization graphics.xlsx]Figure 5'!$A$13</c:f>
              <c:strCache>
                <c:ptCount val="1"/>
                <c:pt idx="0">
                  <c:v>High</c:v>
                </c:pt>
              </c:strCache>
            </c:strRef>
          </c:tx>
          <c:spPr>
            <a:solidFill>
              <a:srgbClr val="FECC5B"/>
            </a:solidFill>
          </c:spPr>
          <c:invertIfNegative val="0"/>
          <c:dLbls>
            <c:dLbl>
              <c:idx val="0"/>
              <c:spPr>
                <a:noFill/>
                <a:ln>
                  <a:noFill/>
                </a:ln>
                <a:effectLst/>
              </c:spPr>
              <c:txPr>
                <a:bodyPr wrap="square" lIns="38100" tIns="19050" rIns="38100" bIns="19050" anchor="ctr">
                  <a:spAutoFit/>
                </a:bodyPr>
                <a:lstStyle/>
                <a:p>
                  <a:pPr>
                    <a:defRPr sz="3000" baseline="0">
                      <a:solidFill>
                        <a:schemeClr val="bg1"/>
                      </a:solidFill>
                      <a:latin typeface="Helvetica" panose="020B0604020202020204" pitchFamily="34" charset="0"/>
                      <a:cs typeface="Helvetica" panose="020B0604020202020204"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7A1C-4D40-A661-9327AAE00EA6}"/>
                </c:ext>
              </c:extLst>
            </c:dLbl>
            <c:spPr>
              <a:noFill/>
              <a:ln>
                <a:noFill/>
              </a:ln>
              <a:effectLst/>
            </c:spPr>
            <c:txPr>
              <a:bodyPr wrap="square" lIns="38100" tIns="19050" rIns="38100" bIns="19050" anchor="ctr">
                <a:spAutoFit/>
              </a:bodyPr>
              <a:lstStyle/>
              <a:p>
                <a:pPr>
                  <a:defRPr sz="3000" baseline="0">
                    <a:solidFill>
                      <a:schemeClr val="bg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'[Digitization graphics.xlsx]Figure 5'!$B$10</c:f>
              <c:strCache>
                <c:ptCount val="1"/>
                <c:pt idx="0">
                  <c:v>Annual average wage</c:v>
                </c:pt>
              </c:strCache>
            </c:strRef>
          </c:cat>
          <c:val>
            <c:numRef>
              <c:f>'[Digitization graphics.xlsx]Figure 5'!$B$13</c:f>
              <c:numCache>
                <c:formatCode>"$"\ 0,\ \K</c:formatCode>
                <c:ptCount val="1"/>
                <c:pt idx="0">
                  <c:v>72896</c:v>
                </c:pt>
              </c:numCache>
            </c:numRef>
          </c:val>
          <c:extLst>
            <c:ext xmlns:c16="http://schemas.microsoft.com/office/drawing/2014/chart" uri="{C3380CC4-5D6E-409C-BE32-E72D297353CC}">
              <c16:uniqueId val="{00000006-CB0D-428C-91E9-14D6C759045B}"/>
            </c:ext>
          </c:extLst>
        </c:ser>
        <c:dLbls>
          <c:showLegendKey val="0"/>
          <c:showVal val="0"/>
          <c:showCatName val="0"/>
          <c:showSerName val="0"/>
          <c:showPercent val="0"/>
          <c:showBubbleSize val="0"/>
        </c:dLbls>
        <c:gapWidth val="80"/>
        <c:overlap val="-10"/>
        <c:axId val="-2049607472"/>
        <c:axId val="-2049604064"/>
      </c:barChart>
      <c:catAx>
        <c:axId val="-2049607472"/>
        <c:scaling>
          <c:orientation val="minMax"/>
        </c:scaling>
        <c:delete val="1"/>
        <c:axPos val="b"/>
        <c:numFmt formatCode="General" sourceLinked="0"/>
        <c:majorTickMark val="out"/>
        <c:minorTickMark val="none"/>
        <c:tickLblPos val="nextTo"/>
        <c:crossAx val="-2049604064"/>
        <c:crosses val="autoZero"/>
        <c:auto val="1"/>
        <c:lblAlgn val="ctr"/>
        <c:lblOffset val="100"/>
        <c:noMultiLvlLbl val="0"/>
      </c:catAx>
      <c:valAx>
        <c:axId val="-2049604064"/>
        <c:scaling>
          <c:orientation val="minMax"/>
        </c:scaling>
        <c:delete val="1"/>
        <c:axPos val="l"/>
        <c:numFmt formatCode="&quot;$&quot;\ 0,\ \K" sourceLinked="1"/>
        <c:majorTickMark val="out"/>
        <c:minorTickMark val="none"/>
        <c:tickLblPos val="nextTo"/>
        <c:crossAx val="-2049607472"/>
        <c:crosses val="autoZero"/>
        <c:crossBetween val="between"/>
      </c:valAx>
      <c:spPr>
        <a:noFill/>
        <a:ln>
          <a:noFill/>
        </a:ln>
      </c:spPr>
    </c:plotArea>
    <c:legend>
      <c:legendPos val="b"/>
      <c:layout>
        <c:manualLayout>
          <c:xMode val="edge"/>
          <c:yMode val="edge"/>
          <c:x val="0.21518516157418452"/>
          <c:y val="0.88242781817299987"/>
          <c:w val="0.65967652990744596"/>
          <c:h val="8.2371337324677399E-2"/>
        </c:manualLayout>
      </c:layout>
      <c:overlay val="0"/>
      <c:txPr>
        <a:bodyPr/>
        <a:lstStyle/>
        <a:p>
          <a:pPr>
            <a:defRPr sz="3000" baseline="0">
              <a:solidFill>
                <a:schemeClr val="bg1"/>
              </a:solidFill>
              <a:latin typeface="Helvetica" panose="020B0604020202020204" pitchFamily="34" charset="0"/>
              <a:cs typeface="Helvetica" panose="020B0604020202020204" pitchFamily="34" charset="0"/>
            </a:defRPr>
          </a:pPr>
          <a:endParaRPr lang="en-US"/>
        </a:p>
      </c:txPr>
    </c:legend>
    <c:plotVisOnly val="1"/>
    <c:dispBlanksAs val="gap"/>
    <c:showDLblsOverMax val="0"/>
  </c:chart>
  <c:spPr>
    <a:noFill/>
    <a:ln>
      <a:noFill/>
    </a:ln>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'fig 6'!$B$4</c:f>
              <c:strCache>
                <c:ptCount val="1"/>
                <c:pt idx="0">
                  <c:v>High</c:v>
                </c:pt>
              </c:strCache>
            </c:strRef>
          </c:tx>
          <c:spPr>
            <a:solidFill>
              <a:srgbClr val="FECC5B"/>
            </a:solidFill>
            <a:ln>
              <a:noFill/>
            </a:ln>
            <a:effectLst/>
          </c:spPr>
          <c:invertIfNegative val="0"/>
          <c:cat>
            <c:strRef>
              <c:f>'fig 6'!$A$5:$A$27</c:f>
              <c:strCache>
                <c:ptCount val="11"/>
                <c:pt idx="0">
                  <c:v>Nursing and Residential Care Facilities</c:v>
                </c:pt>
                <c:pt idx="1">
                  <c:v>Accommodation and Food Services</c:v>
                </c:pt>
                <c:pt idx="2">
                  <c:v>Retail Trade</c:v>
                </c:pt>
                <c:pt idx="3">
                  <c:v>Construction</c:v>
                </c:pt>
                <c:pt idx="4">
                  <c:v>Transportation and Warehousing</c:v>
                </c:pt>
                <c:pt idx="5">
                  <c:v>Health Care services and Hospitals</c:v>
                </c:pt>
                <c:pt idx="6">
                  <c:v>Educational Services</c:v>
                </c:pt>
                <c:pt idx="7">
                  <c:v>Advanced Manufacturing</c:v>
                </c:pt>
                <c:pt idx="8">
                  <c:v>Utilities</c:v>
                </c:pt>
                <c:pt idx="9">
                  <c:v>Finance and Insurance</c:v>
                </c:pt>
                <c:pt idx="10">
                  <c:v>Information &amp; Communication Technology</c:v>
                </c:pt>
              </c:strCache>
            </c:strRef>
          </c:cat>
          <c:val>
            <c:numRef>
              <c:f>'fig 6'!$B$5:$B$27</c:f>
              <c:numCache>
                <c:formatCode>0.0%</c:formatCode>
                <c:ptCount val="11"/>
                <c:pt idx="0">
                  <c:v>5.8941611277970297E-2</c:v>
                </c:pt>
                <c:pt idx="1">
                  <c:v>6.3218369994308896E-2</c:v>
                </c:pt>
                <c:pt idx="2">
                  <c:v>9.4554367873199693E-2</c:v>
                </c:pt>
                <c:pt idx="3">
                  <c:v>0.11213048874627</c:v>
                </c:pt>
                <c:pt idx="4">
                  <c:v>0.15823013635008501</c:v>
                </c:pt>
                <c:pt idx="5">
                  <c:v>0.24177725500824601</c:v>
                </c:pt>
                <c:pt idx="6">
                  <c:v>0.31761012731948801</c:v>
                </c:pt>
                <c:pt idx="7">
                  <c:v>0.33540898986172801</c:v>
                </c:pt>
                <c:pt idx="8">
                  <c:v>0.36255837488551401</c:v>
                </c:pt>
                <c:pt idx="9">
                  <c:v>0.50145436308417901</c:v>
                </c:pt>
                <c:pt idx="10">
                  <c:v>0.70062966658600001</c:v>
                </c:pt>
              </c:numCache>
            </c:numRef>
          </c:val>
          <c:extLst>
            <c:ext xmlns:c16="http://schemas.microsoft.com/office/drawing/2014/chart" uri="{C3380CC4-5D6E-409C-BE32-E72D297353CC}">
              <c16:uniqueId val="{00000000-BAFF-481B-B121-556354B9F8C9}"/>
            </c:ext>
          </c:extLst>
        </c:ser>
        <c:ser>
          <c:idx val="1"/>
          <c:order val="1"/>
          <c:tx>
            <c:strRef>
              <c:f>'fig 6'!$C$4</c:f>
              <c:strCache>
                <c:ptCount val="1"/>
                <c:pt idx="0">
                  <c:v>Medium</c:v>
                </c:pt>
              </c:strCache>
            </c:strRef>
          </c:tx>
          <c:spPr>
            <a:solidFill>
              <a:srgbClr val="FD8D3B"/>
            </a:solidFill>
            <a:ln>
              <a:noFill/>
            </a:ln>
            <a:effectLst/>
          </c:spPr>
          <c:invertIfNegative val="0"/>
          <c:cat>
            <c:strRef>
              <c:f>'fig 6'!$A$5:$A$27</c:f>
              <c:strCache>
                <c:ptCount val="11"/>
                <c:pt idx="0">
                  <c:v>Nursing and Residential Care Facilities</c:v>
                </c:pt>
                <c:pt idx="1">
                  <c:v>Accommodation and Food Services</c:v>
                </c:pt>
                <c:pt idx="2">
                  <c:v>Retail Trade</c:v>
                </c:pt>
                <c:pt idx="3">
                  <c:v>Construction</c:v>
                </c:pt>
                <c:pt idx="4">
                  <c:v>Transportation and Warehousing</c:v>
                </c:pt>
                <c:pt idx="5">
                  <c:v>Health Care services and Hospitals</c:v>
                </c:pt>
                <c:pt idx="6">
                  <c:v>Educational Services</c:v>
                </c:pt>
                <c:pt idx="7">
                  <c:v>Advanced Manufacturing</c:v>
                </c:pt>
                <c:pt idx="8">
                  <c:v>Utilities</c:v>
                </c:pt>
                <c:pt idx="9">
                  <c:v>Finance and Insurance</c:v>
                </c:pt>
                <c:pt idx="10">
                  <c:v>Information &amp; Communication Technology</c:v>
                </c:pt>
              </c:strCache>
            </c:strRef>
          </c:cat>
          <c:val>
            <c:numRef>
              <c:f>'fig 6'!$C$5:$C$27</c:f>
              <c:numCache>
                <c:formatCode>0.0%</c:formatCode>
                <c:ptCount val="11"/>
                <c:pt idx="0">
                  <c:v>0.34341290835058402</c:v>
                </c:pt>
                <c:pt idx="1">
                  <c:v>0.32990760970405802</c:v>
                </c:pt>
                <c:pt idx="2">
                  <c:v>0.78503882770474898</c:v>
                </c:pt>
                <c:pt idx="3">
                  <c:v>0.337362267826812</c:v>
                </c:pt>
                <c:pt idx="4">
                  <c:v>0.24093947132450799</c:v>
                </c:pt>
                <c:pt idx="5">
                  <c:v>0.60585365079984099</c:v>
                </c:pt>
                <c:pt idx="6">
                  <c:v>0.55101247716148505</c:v>
                </c:pt>
                <c:pt idx="7">
                  <c:v>0.48251890443295298</c:v>
                </c:pt>
                <c:pt idx="8">
                  <c:v>0.55468857822754303</c:v>
                </c:pt>
                <c:pt idx="9">
                  <c:v>0.49300249693296799</c:v>
                </c:pt>
                <c:pt idx="10">
                  <c:v>0.28784789658980597</c:v>
                </c:pt>
              </c:numCache>
            </c:numRef>
          </c:val>
          <c:extLst>
            <c:ext xmlns:c16="http://schemas.microsoft.com/office/drawing/2014/chart" uri="{C3380CC4-5D6E-409C-BE32-E72D297353CC}">
              <c16:uniqueId val="{00000001-BAFF-481B-B121-556354B9F8C9}"/>
            </c:ext>
          </c:extLst>
        </c:ser>
        <c:ser>
          <c:idx val="2"/>
          <c:order val="2"/>
          <c:tx>
            <c:strRef>
              <c:f>'fig 6'!$D$4</c:f>
              <c:strCache>
                <c:ptCount val="1"/>
                <c:pt idx="0">
                  <c:v>Low</c:v>
                </c:pt>
              </c:strCache>
            </c:strRef>
          </c:tx>
          <c:spPr>
            <a:solidFill>
              <a:srgbClr val="BD1A26"/>
            </a:solidFill>
            <a:ln>
              <a:noFill/>
            </a:ln>
            <a:effectLst/>
          </c:spPr>
          <c:invertIfNegative val="0"/>
          <c:cat>
            <c:strRef>
              <c:f>'fig 6'!$A$5:$A$27</c:f>
              <c:strCache>
                <c:ptCount val="11"/>
                <c:pt idx="0">
                  <c:v>Nursing and Residential Care Facilities</c:v>
                </c:pt>
                <c:pt idx="1">
                  <c:v>Accommodation and Food Services</c:v>
                </c:pt>
                <c:pt idx="2">
                  <c:v>Retail Trade</c:v>
                </c:pt>
                <c:pt idx="3">
                  <c:v>Construction</c:v>
                </c:pt>
                <c:pt idx="4">
                  <c:v>Transportation and Warehousing</c:v>
                </c:pt>
                <c:pt idx="5">
                  <c:v>Health Care services and Hospitals</c:v>
                </c:pt>
                <c:pt idx="6">
                  <c:v>Educational Services</c:v>
                </c:pt>
                <c:pt idx="7">
                  <c:v>Advanced Manufacturing</c:v>
                </c:pt>
                <c:pt idx="8">
                  <c:v>Utilities</c:v>
                </c:pt>
                <c:pt idx="9">
                  <c:v>Finance and Insurance</c:v>
                </c:pt>
                <c:pt idx="10">
                  <c:v>Information &amp; Communication Technology</c:v>
                </c:pt>
              </c:strCache>
            </c:strRef>
          </c:cat>
          <c:val>
            <c:numRef>
              <c:f>'fig 6'!$D$5:$D$27</c:f>
              <c:numCache>
                <c:formatCode>0.0%</c:formatCode>
                <c:ptCount val="11"/>
                <c:pt idx="0">
                  <c:v>0.59764548037144605</c:v>
                </c:pt>
                <c:pt idx="1">
                  <c:v>0.60687402030163295</c:v>
                </c:pt>
                <c:pt idx="2">
                  <c:v>0.120406804422052</c:v>
                </c:pt>
                <c:pt idx="3">
                  <c:v>0.55050724342691804</c:v>
                </c:pt>
                <c:pt idx="4">
                  <c:v>0.60083039232540603</c:v>
                </c:pt>
                <c:pt idx="5">
                  <c:v>0.152369094191913</c:v>
                </c:pt>
                <c:pt idx="6">
                  <c:v>0.131377395519027</c:v>
                </c:pt>
                <c:pt idx="7">
                  <c:v>0.18207210570531801</c:v>
                </c:pt>
                <c:pt idx="8">
                  <c:v>8.2753046886943404E-2</c:v>
                </c:pt>
                <c:pt idx="9">
                  <c:v>5.5431399828534001E-3</c:v>
                </c:pt>
                <c:pt idx="10">
                  <c:v>1.15224368241945E-2</c:v>
                </c:pt>
              </c:numCache>
            </c:numRef>
          </c:val>
          <c:extLst>
            <c:ext xmlns:c16="http://schemas.microsoft.com/office/drawing/2014/chart" uri="{C3380CC4-5D6E-409C-BE32-E72D297353CC}">
              <c16:uniqueId val="{00000002-BAFF-481B-B121-556354B9F8C9}"/>
            </c:ext>
          </c:extLst>
        </c:ser>
        <c:dLbls>
          <c:showLegendKey val="0"/>
          <c:showVal val="0"/>
          <c:showCatName val="0"/>
          <c:showSerName val="0"/>
          <c:showPercent val="0"/>
          <c:showBubbleSize val="0"/>
        </c:dLbls>
        <c:gapWidth val="60"/>
        <c:overlap val="100"/>
        <c:axId val="422227384"/>
        <c:axId val="422236568"/>
      </c:barChart>
      <c:catAx>
        <c:axId val="4222273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422236568"/>
        <c:crosses val="autoZero"/>
        <c:auto val="1"/>
        <c:lblAlgn val="ctr"/>
        <c:lblOffset val="100"/>
        <c:noMultiLvlLbl val="0"/>
      </c:catAx>
      <c:valAx>
        <c:axId val="422236568"/>
        <c:scaling>
          <c:orientation val="minMax"/>
          <c:max val="1"/>
        </c:scaling>
        <c:delete val="0"/>
        <c:axPos val="b"/>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422227384"/>
        <c:crosses val="autoZero"/>
        <c:crossBetween val="between"/>
      </c:valAx>
      <c:spPr>
        <a:noFill/>
        <a:ln>
          <a:noFill/>
        </a:ln>
        <a:effectLst/>
      </c:spPr>
    </c:plotArea>
    <c:legend>
      <c:legendPos val="b"/>
      <c:layout>
        <c:manualLayout>
          <c:xMode val="edge"/>
          <c:yMode val="edge"/>
          <c:x val="0.30195842773677489"/>
          <c:y val="0.91622964658838124"/>
          <c:w val="0.39608314452645021"/>
          <c:h val="8.3770353411618773E-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Employment in select U.S. sectors by gender</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Women</c:v>
                </c:pt>
              </c:strCache>
            </c:strRef>
          </c:tx>
          <c:spPr>
            <a:solidFill>
              <a:schemeClr val="accent1"/>
            </a:solidFill>
            <a:ln>
              <a:noFill/>
            </a:ln>
            <a:effectLst/>
          </c:spPr>
          <c:invertIfNegative val="0"/>
          <c:cat>
            <c:strRef>
              <c:f>Sheet1!$A$2:$A$15</c:f>
              <c:strCache>
                <c:ptCount val="14"/>
                <c:pt idx="0">
                  <c:v>Building and grounds cleaning/maintenance</c:v>
                </c:pt>
                <c:pt idx="1">
                  <c:v>Construction and extraction</c:v>
                </c:pt>
                <c:pt idx="2">
                  <c:v>Food preparation and serving related</c:v>
                </c:pt>
                <c:pt idx="3">
                  <c:v>Transportation and material moving</c:v>
                </c:pt>
                <c:pt idx="4">
                  <c:v>Healthcare support</c:v>
                </c:pt>
                <c:pt idx="5">
                  <c:v>Installation, maintenance, and repair</c:v>
                </c:pt>
                <c:pt idx="6">
                  <c:v>Education, training, and library</c:v>
                </c:pt>
                <c:pt idx="7">
                  <c:v>Community and social services</c:v>
                </c:pt>
                <c:pt idx="8">
                  <c:v>Healthcare practitioner</c:v>
                </c:pt>
                <c:pt idx="9">
                  <c:v>Office and administrative support</c:v>
                </c:pt>
                <c:pt idx="10">
                  <c:v>Management</c:v>
                </c:pt>
                <c:pt idx="11">
                  <c:v>Architecture and engineering</c:v>
                </c:pt>
                <c:pt idx="12">
                  <c:v>Computer and mathematical</c:v>
                </c:pt>
                <c:pt idx="13">
                  <c:v>US average</c:v>
                </c:pt>
              </c:strCache>
            </c:strRef>
          </c:cat>
          <c:val>
            <c:numRef>
              <c:f>Sheet1!$B$2:$B$15</c:f>
              <c:numCache>
                <c:formatCode>General</c:formatCode>
                <c:ptCount val="14"/>
                <c:pt idx="0">
                  <c:v>0.41</c:v>
                </c:pt>
                <c:pt idx="1">
                  <c:v>2.8000000000000001E-2</c:v>
                </c:pt>
                <c:pt idx="2">
                  <c:v>0.56599999999999995</c:v>
                </c:pt>
                <c:pt idx="3">
                  <c:v>0.153</c:v>
                </c:pt>
                <c:pt idx="4">
                  <c:v>0.89400000000000002</c:v>
                </c:pt>
                <c:pt idx="5">
                  <c:v>4.2000000000000003E-2</c:v>
                </c:pt>
                <c:pt idx="6">
                  <c:v>0.73799999999999999</c:v>
                </c:pt>
                <c:pt idx="7">
                  <c:v>0.60599999999999998</c:v>
                </c:pt>
                <c:pt idx="8">
                  <c:v>0.73699999999999999</c:v>
                </c:pt>
                <c:pt idx="9">
                  <c:v>0.75900000000000001</c:v>
                </c:pt>
                <c:pt idx="10">
                  <c:v>0.371</c:v>
                </c:pt>
                <c:pt idx="11">
                  <c:v>0.14099999999999999</c:v>
                </c:pt>
                <c:pt idx="12">
                  <c:v>0.28799999999999998</c:v>
                </c:pt>
                <c:pt idx="13">
                  <c:v>0.47</c:v>
                </c:pt>
              </c:numCache>
            </c:numRef>
          </c:val>
          <c:extLst>
            <c:ext xmlns:c16="http://schemas.microsoft.com/office/drawing/2014/chart" uri="{C3380CC4-5D6E-409C-BE32-E72D297353CC}">
              <c16:uniqueId val="{00000000-5514-4638-B30A-76E23B0EAD4E}"/>
            </c:ext>
          </c:extLst>
        </c:ser>
        <c:ser>
          <c:idx val="1"/>
          <c:order val="1"/>
          <c:tx>
            <c:strRef>
              <c:f>Sheet1!$C$1</c:f>
              <c:strCache>
                <c:ptCount val="1"/>
                <c:pt idx="0">
                  <c:v>Men</c:v>
                </c:pt>
              </c:strCache>
            </c:strRef>
          </c:tx>
          <c:spPr>
            <a:solidFill>
              <a:schemeClr val="tx1">
                <a:lumMod val="65000"/>
              </a:schemeClr>
            </a:solidFill>
            <a:ln>
              <a:noFill/>
            </a:ln>
            <a:effectLst/>
          </c:spPr>
          <c:invertIfNegative val="0"/>
          <c:cat>
            <c:strRef>
              <c:f>Sheet1!$A$2:$A$15</c:f>
              <c:strCache>
                <c:ptCount val="14"/>
                <c:pt idx="0">
                  <c:v>Building and grounds cleaning/maintenance</c:v>
                </c:pt>
                <c:pt idx="1">
                  <c:v>Construction and extraction</c:v>
                </c:pt>
                <c:pt idx="2">
                  <c:v>Food preparation and serving related</c:v>
                </c:pt>
                <c:pt idx="3">
                  <c:v>Transportation and material moving</c:v>
                </c:pt>
                <c:pt idx="4">
                  <c:v>Healthcare support</c:v>
                </c:pt>
                <c:pt idx="5">
                  <c:v>Installation, maintenance, and repair</c:v>
                </c:pt>
                <c:pt idx="6">
                  <c:v>Education, training, and library</c:v>
                </c:pt>
                <c:pt idx="7">
                  <c:v>Community and social services</c:v>
                </c:pt>
                <c:pt idx="8">
                  <c:v>Healthcare practitioner</c:v>
                </c:pt>
                <c:pt idx="9">
                  <c:v>Office and administrative support</c:v>
                </c:pt>
                <c:pt idx="10">
                  <c:v>Management</c:v>
                </c:pt>
                <c:pt idx="11">
                  <c:v>Architecture and engineering</c:v>
                </c:pt>
                <c:pt idx="12">
                  <c:v>Computer and mathematical</c:v>
                </c:pt>
                <c:pt idx="13">
                  <c:v>US average</c:v>
                </c:pt>
              </c:strCache>
            </c:strRef>
          </c:cat>
          <c:val>
            <c:numRef>
              <c:f>Sheet1!$C$2:$C$15</c:f>
              <c:numCache>
                <c:formatCode>General</c:formatCode>
                <c:ptCount val="14"/>
                <c:pt idx="0">
                  <c:v>0.59</c:v>
                </c:pt>
                <c:pt idx="1">
                  <c:v>0.97199999999999998</c:v>
                </c:pt>
                <c:pt idx="2">
                  <c:v>0.434</c:v>
                </c:pt>
                <c:pt idx="3">
                  <c:v>0.84699999999999998</c:v>
                </c:pt>
                <c:pt idx="4">
                  <c:v>0.106</c:v>
                </c:pt>
                <c:pt idx="5">
                  <c:v>0.95799999999999996</c:v>
                </c:pt>
                <c:pt idx="6">
                  <c:v>0.26200000000000001</c:v>
                </c:pt>
                <c:pt idx="7">
                  <c:v>0.39400000000000002</c:v>
                </c:pt>
                <c:pt idx="8">
                  <c:v>0.26300000000000001</c:v>
                </c:pt>
                <c:pt idx="9">
                  <c:v>0.24099999999999999</c:v>
                </c:pt>
                <c:pt idx="10">
                  <c:v>0.629</c:v>
                </c:pt>
                <c:pt idx="11">
                  <c:v>0.85899999999999999</c:v>
                </c:pt>
                <c:pt idx="12">
                  <c:v>0.71199999999999997</c:v>
                </c:pt>
                <c:pt idx="13">
                  <c:v>0.53</c:v>
                </c:pt>
              </c:numCache>
            </c:numRef>
          </c:val>
          <c:extLst>
            <c:ext xmlns:c16="http://schemas.microsoft.com/office/drawing/2014/chart" uri="{C3380CC4-5D6E-409C-BE32-E72D297353CC}">
              <c16:uniqueId val="{00000001-5514-4638-B30A-76E23B0EAD4E}"/>
            </c:ext>
          </c:extLst>
        </c:ser>
        <c:dLbls>
          <c:showLegendKey val="0"/>
          <c:showVal val="0"/>
          <c:showCatName val="0"/>
          <c:showSerName val="0"/>
          <c:showPercent val="0"/>
          <c:showBubbleSize val="0"/>
        </c:dLbls>
        <c:gapWidth val="40"/>
        <c:overlap val="100"/>
        <c:axId val="722622192"/>
        <c:axId val="722628752"/>
      </c:barChart>
      <c:catAx>
        <c:axId val="722622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722628752"/>
        <c:crosses val="autoZero"/>
        <c:auto val="1"/>
        <c:lblAlgn val="ctr"/>
        <c:lblOffset val="100"/>
        <c:noMultiLvlLbl val="0"/>
      </c:catAx>
      <c:valAx>
        <c:axId val="722628752"/>
        <c:scaling>
          <c:orientation val="minMax"/>
          <c:max val="1"/>
          <c:min val="0"/>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722622192"/>
        <c:crosses val="autoZero"/>
        <c:crossBetween val="between"/>
        <c:majorUnit val="0.25"/>
      </c:valAx>
      <c:spPr>
        <a:noFill/>
        <a:ln>
          <a:noFill/>
        </a:ln>
        <a:effectLst/>
      </c:spPr>
    </c:plotArea>
    <c:legend>
      <c:legendPos val="b"/>
      <c:layout>
        <c:manualLayout>
          <c:xMode val="edge"/>
          <c:yMode val="edge"/>
          <c:x val="0.44968694039592882"/>
          <c:y val="0.93265692015000223"/>
          <c:w val="0.31144433018771578"/>
          <c:h val="3.570627370598059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a:t>Employment in select U.S. sectors by race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black</c:v>
                </c:pt>
              </c:strCache>
            </c:strRef>
          </c:tx>
          <c:spPr>
            <a:solidFill>
              <a:schemeClr val="accent1"/>
            </a:solidFill>
            <a:ln>
              <a:noFill/>
            </a:ln>
            <a:effectLst/>
          </c:spPr>
          <c:invertIfNegative val="0"/>
          <c:cat>
            <c:strRef>
              <c:f>Sheet1!$A$2:$A$15</c:f>
              <c:strCache>
                <c:ptCount val="14"/>
                <c:pt idx="0">
                  <c:v>Building and grounds cleaning/maintenance</c:v>
                </c:pt>
                <c:pt idx="1">
                  <c:v>Construction and extraction</c:v>
                </c:pt>
                <c:pt idx="2">
                  <c:v>Food preparation and serving related</c:v>
                </c:pt>
                <c:pt idx="3">
                  <c:v>Transportation and material moving</c:v>
                </c:pt>
                <c:pt idx="4">
                  <c:v>Healthcare support</c:v>
                </c:pt>
                <c:pt idx="5">
                  <c:v>Installation, maintenance, and repair</c:v>
                </c:pt>
                <c:pt idx="6">
                  <c:v>Education, training, and library</c:v>
                </c:pt>
                <c:pt idx="7">
                  <c:v>Community and social services</c:v>
                </c:pt>
                <c:pt idx="8">
                  <c:v>Healthcare practitioner</c:v>
                </c:pt>
                <c:pt idx="9">
                  <c:v>Office and administrative support</c:v>
                </c:pt>
                <c:pt idx="10">
                  <c:v>Management</c:v>
                </c:pt>
                <c:pt idx="11">
                  <c:v>Architecture and engineering</c:v>
                </c:pt>
                <c:pt idx="12">
                  <c:v>Computer and mathematical</c:v>
                </c:pt>
                <c:pt idx="13">
                  <c:v>US average</c:v>
                </c:pt>
              </c:strCache>
            </c:strRef>
          </c:cat>
          <c:val>
            <c:numRef>
              <c:f>Sheet1!$B$2:$B$15</c:f>
              <c:numCache>
                <c:formatCode>General</c:formatCode>
                <c:ptCount val="14"/>
                <c:pt idx="0">
                  <c:v>0.15</c:v>
                </c:pt>
                <c:pt idx="1">
                  <c:v>7.0999999999999994E-2</c:v>
                </c:pt>
                <c:pt idx="2">
                  <c:v>0.11599999999999999</c:v>
                </c:pt>
                <c:pt idx="3">
                  <c:v>0.156</c:v>
                </c:pt>
                <c:pt idx="4">
                  <c:v>0.252</c:v>
                </c:pt>
                <c:pt idx="5">
                  <c:v>7.8E-2</c:v>
                </c:pt>
                <c:pt idx="6">
                  <c:v>9.8000000000000004E-2</c:v>
                </c:pt>
                <c:pt idx="7">
                  <c:v>0.187</c:v>
                </c:pt>
                <c:pt idx="8">
                  <c:v>0.10099999999999999</c:v>
                </c:pt>
                <c:pt idx="9">
                  <c:v>0.126</c:v>
                </c:pt>
                <c:pt idx="10">
                  <c:v>5.9000000000000004E-2</c:v>
                </c:pt>
                <c:pt idx="11">
                  <c:v>4.4000000000000004E-2</c:v>
                </c:pt>
                <c:pt idx="12">
                  <c:v>8.1000000000000003E-2</c:v>
                </c:pt>
                <c:pt idx="13">
                  <c:v>0.11739253127645564</c:v>
                </c:pt>
              </c:numCache>
            </c:numRef>
          </c:val>
          <c:extLst>
            <c:ext xmlns:c16="http://schemas.microsoft.com/office/drawing/2014/chart" uri="{C3380CC4-5D6E-409C-BE32-E72D297353CC}">
              <c16:uniqueId val="{00000000-5514-4638-B30A-76E23B0EAD4E}"/>
            </c:ext>
          </c:extLst>
        </c:ser>
        <c:ser>
          <c:idx val="1"/>
          <c:order val="1"/>
          <c:tx>
            <c:strRef>
              <c:f>Sheet1!$C$1</c:f>
              <c:strCache>
                <c:ptCount val="1"/>
                <c:pt idx="0">
                  <c:v>asian</c:v>
                </c:pt>
              </c:strCache>
            </c:strRef>
          </c:tx>
          <c:spPr>
            <a:solidFill>
              <a:schemeClr val="accent6">
                <a:lumMod val="60000"/>
                <a:lumOff val="40000"/>
              </a:schemeClr>
            </a:solidFill>
            <a:ln>
              <a:noFill/>
            </a:ln>
            <a:effectLst/>
          </c:spPr>
          <c:invertIfNegative val="0"/>
          <c:cat>
            <c:strRef>
              <c:f>Sheet1!$A$2:$A$15</c:f>
              <c:strCache>
                <c:ptCount val="14"/>
                <c:pt idx="0">
                  <c:v>Building and grounds cleaning/maintenance</c:v>
                </c:pt>
                <c:pt idx="1">
                  <c:v>Construction and extraction</c:v>
                </c:pt>
                <c:pt idx="2">
                  <c:v>Food preparation and serving related</c:v>
                </c:pt>
                <c:pt idx="3">
                  <c:v>Transportation and material moving</c:v>
                </c:pt>
                <c:pt idx="4">
                  <c:v>Healthcare support</c:v>
                </c:pt>
                <c:pt idx="5">
                  <c:v>Installation, maintenance, and repair</c:v>
                </c:pt>
                <c:pt idx="6">
                  <c:v>Education, training, and library</c:v>
                </c:pt>
                <c:pt idx="7">
                  <c:v>Community and social services</c:v>
                </c:pt>
                <c:pt idx="8">
                  <c:v>Healthcare practitioner</c:v>
                </c:pt>
                <c:pt idx="9">
                  <c:v>Office and administrative support</c:v>
                </c:pt>
                <c:pt idx="10">
                  <c:v>Management</c:v>
                </c:pt>
                <c:pt idx="11">
                  <c:v>Architecture and engineering</c:v>
                </c:pt>
                <c:pt idx="12">
                  <c:v>Computer and mathematical</c:v>
                </c:pt>
                <c:pt idx="13">
                  <c:v>US average</c:v>
                </c:pt>
              </c:strCache>
            </c:strRef>
          </c:cat>
          <c:val>
            <c:numRef>
              <c:f>Sheet1!$C$2:$C$15</c:f>
              <c:numCache>
                <c:formatCode>General</c:formatCode>
                <c:ptCount val="14"/>
                <c:pt idx="0">
                  <c:v>2.7000000000000003E-2</c:v>
                </c:pt>
                <c:pt idx="1">
                  <c:v>0.01</c:v>
                </c:pt>
                <c:pt idx="2">
                  <c:v>5.5999999999999994E-2</c:v>
                </c:pt>
                <c:pt idx="3">
                  <c:v>2.4E-2</c:v>
                </c:pt>
                <c:pt idx="4">
                  <c:v>3.9E-2</c:v>
                </c:pt>
                <c:pt idx="5">
                  <c:v>2.5000000000000001E-2</c:v>
                </c:pt>
                <c:pt idx="6">
                  <c:v>3.3000000000000002E-2</c:v>
                </c:pt>
                <c:pt idx="7">
                  <c:v>3.2000000000000001E-2</c:v>
                </c:pt>
                <c:pt idx="8">
                  <c:v>7.400000000000001E-2</c:v>
                </c:pt>
                <c:pt idx="9">
                  <c:v>3.3000000000000002E-2</c:v>
                </c:pt>
                <c:pt idx="10">
                  <c:v>3.7000000000000005E-2</c:v>
                </c:pt>
                <c:pt idx="11">
                  <c:v>8.6999999999999994E-2</c:v>
                </c:pt>
                <c:pt idx="12">
                  <c:v>0.129</c:v>
                </c:pt>
                <c:pt idx="13">
                  <c:v>0.09</c:v>
                </c:pt>
              </c:numCache>
            </c:numRef>
          </c:val>
          <c:extLst>
            <c:ext xmlns:c16="http://schemas.microsoft.com/office/drawing/2014/chart" uri="{C3380CC4-5D6E-409C-BE32-E72D297353CC}">
              <c16:uniqueId val="{00000001-5514-4638-B30A-76E23B0EAD4E}"/>
            </c:ext>
          </c:extLst>
        </c:ser>
        <c:ser>
          <c:idx val="2"/>
          <c:order val="2"/>
          <c:tx>
            <c:strRef>
              <c:f>Sheet1!$D$1</c:f>
              <c:strCache>
                <c:ptCount val="1"/>
                <c:pt idx="0">
                  <c:v>latino</c:v>
                </c:pt>
              </c:strCache>
            </c:strRef>
          </c:tx>
          <c:spPr>
            <a:solidFill>
              <a:srgbClr val="FCAE91"/>
            </a:solidFill>
            <a:ln>
              <a:noFill/>
            </a:ln>
            <a:effectLst/>
          </c:spPr>
          <c:invertIfNegative val="0"/>
          <c:cat>
            <c:strRef>
              <c:f>Sheet1!$A$2:$A$15</c:f>
              <c:strCache>
                <c:ptCount val="14"/>
                <c:pt idx="0">
                  <c:v>Building and grounds cleaning/maintenance</c:v>
                </c:pt>
                <c:pt idx="1">
                  <c:v>Construction and extraction</c:v>
                </c:pt>
                <c:pt idx="2">
                  <c:v>Food preparation and serving related</c:v>
                </c:pt>
                <c:pt idx="3">
                  <c:v>Transportation and material moving</c:v>
                </c:pt>
                <c:pt idx="4">
                  <c:v>Healthcare support</c:v>
                </c:pt>
                <c:pt idx="5">
                  <c:v>Installation, maintenance, and repair</c:v>
                </c:pt>
                <c:pt idx="6">
                  <c:v>Education, training, and library</c:v>
                </c:pt>
                <c:pt idx="7">
                  <c:v>Community and social services</c:v>
                </c:pt>
                <c:pt idx="8">
                  <c:v>Healthcare practitioner</c:v>
                </c:pt>
                <c:pt idx="9">
                  <c:v>Office and administrative support</c:v>
                </c:pt>
                <c:pt idx="10">
                  <c:v>Management</c:v>
                </c:pt>
                <c:pt idx="11">
                  <c:v>Architecture and engineering</c:v>
                </c:pt>
                <c:pt idx="12">
                  <c:v>Computer and mathematical</c:v>
                </c:pt>
                <c:pt idx="13">
                  <c:v>US average</c:v>
                </c:pt>
              </c:strCache>
            </c:strRef>
          </c:cat>
          <c:val>
            <c:numRef>
              <c:f>Sheet1!$D$2:$D$15</c:f>
              <c:numCache>
                <c:formatCode>General</c:formatCode>
                <c:ptCount val="14"/>
                <c:pt idx="0">
                  <c:v>0.312</c:v>
                </c:pt>
                <c:pt idx="1">
                  <c:v>0.23699999999999999</c:v>
                </c:pt>
                <c:pt idx="2">
                  <c:v>0.19899999999999998</c:v>
                </c:pt>
                <c:pt idx="3">
                  <c:v>0.17899999999999999</c:v>
                </c:pt>
                <c:pt idx="4">
                  <c:v>0.125</c:v>
                </c:pt>
                <c:pt idx="5">
                  <c:v>0.13400000000000001</c:v>
                </c:pt>
                <c:pt idx="6">
                  <c:v>7.0999999999999994E-2</c:v>
                </c:pt>
                <c:pt idx="7">
                  <c:v>8.4000000000000005E-2</c:v>
                </c:pt>
                <c:pt idx="8">
                  <c:v>4.9000000000000002E-2</c:v>
                </c:pt>
                <c:pt idx="9">
                  <c:v>0.111</c:v>
                </c:pt>
                <c:pt idx="10">
                  <c:v>5.7999999999999996E-2</c:v>
                </c:pt>
                <c:pt idx="11">
                  <c:v>5.2000000000000005E-2</c:v>
                </c:pt>
                <c:pt idx="12">
                  <c:v>5.5E-2</c:v>
                </c:pt>
                <c:pt idx="13">
                  <c:v>0.16394103497856671</c:v>
                </c:pt>
              </c:numCache>
            </c:numRef>
          </c:val>
          <c:extLst>
            <c:ext xmlns:c16="http://schemas.microsoft.com/office/drawing/2014/chart" uri="{C3380CC4-5D6E-409C-BE32-E72D297353CC}">
              <c16:uniqueId val="{00000000-0323-4D3C-805F-D698D90FB424}"/>
            </c:ext>
          </c:extLst>
        </c:ser>
        <c:ser>
          <c:idx val="3"/>
          <c:order val="3"/>
          <c:tx>
            <c:strRef>
              <c:f>Sheet1!$E$1</c:f>
              <c:strCache>
                <c:ptCount val="1"/>
                <c:pt idx="0">
                  <c:v>white</c:v>
                </c:pt>
              </c:strCache>
            </c:strRef>
          </c:tx>
          <c:spPr>
            <a:solidFill>
              <a:schemeClr val="tx1">
                <a:lumMod val="50000"/>
              </a:schemeClr>
            </a:solidFill>
            <a:ln>
              <a:noFill/>
            </a:ln>
            <a:effectLst/>
          </c:spPr>
          <c:invertIfNegative val="0"/>
          <c:cat>
            <c:strRef>
              <c:f>Sheet1!$A$2:$A$15</c:f>
              <c:strCache>
                <c:ptCount val="14"/>
                <c:pt idx="0">
                  <c:v>Building and grounds cleaning/maintenance</c:v>
                </c:pt>
                <c:pt idx="1">
                  <c:v>Construction and extraction</c:v>
                </c:pt>
                <c:pt idx="2">
                  <c:v>Food preparation and serving related</c:v>
                </c:pt>
                <c:pt idx="3">
                  <c:v>Transportation and material moving</c:v>
                </c:pt>
                <c:pt idx="4">
                  <c:v>Healthcare support</c:v>
                </c:pt>
                <c:pt idx="5">
                  <c:v>Installation, maintenance, and repair</c:v>
                </c:pt>
                <c:pt idx="6">
                  <c:v>Education, training, and library</c:v>
                </c:pt>
                <c:pt idx="7">
                  <c:v>Community and social services</c:v>
                </c:pt>
                <c:pt idx="8">
                  <c:v>Healthcare practitioner</c:v>
                </c:pt>
                <c:pt idx="9">
                  <c:v>Office and administrative support</c:v>
                </c:pt>
                <c:pt idx="10">
                  <c:v>Management</c:v>
                </c:pt>
                <c:pt idx="11">
                  <c:v>Architecture and engineering</c:v>
                </c:pt>
                <c:pt idx="12">
                  <c:v>Computer and mathematical</c:v>
                </c:pt>
                <c:pt idx="13">
                  <c:v>US average</c:v>
                </c:pt>
              </c:strCache>
            </c:strRef>
          </c:cat>
          <c:val>
            <c:numRef>
              <c:f>Sheet1!$E$2:$E$15</c:f>
              <c:numCache>
                <c:formatCode>General</c:formatCode>
                <c:ptCount val="14"/>
                <c:pt idx="0">
                  <c:v>0.51100000000000001</c:v>
                </c:pt>
                <c:pt idx="1">
                  <c:v>0.68200000000000005</c:v>
                </c:pt>
                <c:pt idx="2">
                  <c:v>0.629</c:v>
                </c:pt>
                <c:pt idx="3">
                  <c:v>0.6409999999999999</c:v>
                </c:pt>
                <c:pt idx="4">
                  <c:v>0.58399999999999996</c:v>
                </c:pt>
                <c:pt idx="5">
                  <c:v>0.76300000000000001</c:v>
                </c:pt>
                <c:pt idx="6">
                  <c:v>0.79799999999999993</c:v>
                </c:pt>
                <c:pt idx="7">
                  <c:v>0.69700000000000006</c:v>
                </c:pt>
                <c:pt idx="8">
                  <c:v>0.77599999999999991</c:v>
                </c:pt>
                <c:pt idx="9">
                  <c:v>0.73</c:v>
                </c:pt>
                <c:pt idx="10">
                  <c:v>0.84599999999999997</c:v>
                </c:pt>
                <c:pt idx="11">
                  <c:v>0.81700000000000006</c:v>
                </c:pt>
                <c:pt idx="12">
                  <c:v>0.73499999999999999</c:v>
                </c:pt>
                <c:pt idx="13">
                  <c:v>0.62851230229651822</c:v>
                </c:pt>
              </c:numCache>
            </c:numRef>
          </c:val>
          <c:extLst>
            <c:ext xmlns:c16="http://schemas.microsoft.com/office/drawing/2014/chart" uri="{C3380CC4-5D6E-409C-BE32-E72D297353CC}">
              <c16:uniqueId val="{00000001-0323-4D3C-805F-D698D90FB424}"/>
            </c:ext>
          </c:extLst>
        </c:ser>
        <c:dLbls>
          <c:showLegendKey val="0"/>
          <c:showVal val="0"/>
          <c:showCatName val="0"/>
          <c:showSerName val="0"/>
          <c:showPercent val="0"/>
          <c:showBubbleSize val="0"/>
        </c:dLbls>
        <c:gapWidth val="40"/>
        <c:overlap val="100"/>
        <c:axId val="722622192"/>
        <c:axId val="722628752"/>
      </c:barChart>
      <c:catAx>
        <c:axId val="722622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722628752"/>
        <c:crosses val="autoZero"/>
        <c:auto val="1"/>
        <c:lblAlgn val="ctr"/>
        <c:lblOffset val="100"/>
        <c:noMultiLvlLbl val="0"/>
      </c:catAx>
      <c:valAx>
        <c:axId val="722628752"/>
        <c:scaling>
          <c:orientation val="minMax"/>
          <c:max val="1"/>
          <c:min val="0"/>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722622192"/>
        <c:crosses val="autoZero"/>
        <c:crossBetween val="between"/>
        <c:majorUnit val="0.25"/>
      </c:valAx>
      <c:spPr>
        <a:noFill/>
        <a:ln>
          <a:noFill/>
        </a:ln>
        <a:effectLst/>
      </c:spPr>
    </c:plotArea>
    <c:legend>
      <c:legendPos val="b"/>
      <c:layout>
        <c:manualLayout>
          <c:xMode val="edge"/>
          <c:yMode val="edge"/>
          <c:x val="0.24494711406449005"/>
          <c:y val="0.93265692015000223"/>
          <c:w val="0.51618415651915461"/>
          <c:h val="3.570627370598059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'Table 3'!$D$1</c:f>
              <c:strCache>
                <c:ptCount val="1"/>
                <c:pt idx="0">
                  <c:v>2002</c:v>
                </c:pt>
              </c:strCache>
            </c:strRef>
          </c:tx>
          <c:spPr>
            <a:solidFill>
              <a:schemeClr val="accent1"/>
            </a:solidFill>
            <a:ln>
              <a:noFill/>
            </a:ln>
            <a:effectLst/>
          </c:spPr>
          <c:invertIfNegative val="0"/>
          <c:cat>
            <c:strRef>
              <c:f>'Table 3'!$C$2:$C$13</c:f>
              <c:strCache>
                <c:ptCount val="11"/>
                <c:pt idx="0">
                  <c:v>Packagers</c:v>
                </c:pt>
                <c:pt idx="1">
                  <c:v>Cafeteria Attendants</c:v>
                </c:pt>
                <c:pt idx="2">
                  <c:v>Pesticide Handlers</c:v>
                </c:pt>
                <c:pt idx="3">
                  <c:v>Production Worker Helpers</c:v>
                </c:pt>
                <c:pt idx="4">
                  <c:v>Machine Feeders</c:v>
                </c:pt>
                <c:pt idx="5">
                  <c:v>Truck and Tractor Operators</c:v>
                </c:pt>
                <c:pt idx="6">
                  <c:v>Tool Makers</c:v>
                </c:pt>
                <c:pt idx="7">
                  <c:v>Fabric Patternmakers</c:v>
                </c:pt>
                <c:pt idx="8">
                  <c:v>Fish and Game Wardens</c:v>
                </c:pt>
                <c:pt idx="9">
                  <c:v>Supervisors of Construction Workers</c:v>
                </c:pt>
                <c:pt idx="10">
                  <c:v>Registered Nurses</c:v>
                </c:pt>
              </c:strCache>
            </c:strRef>
          </c:cat>
          <c:val>
            <c:numRef>
              <c:f>'Table 3'!$D$2:$D$13</c:f>
              <c:numCache>
                <c:formatCode>0</c:formatCode>
                <c:ptCount val="11"/>
                <c:pt idx="0">
                  <c:v>0</c:v>
                </c:pt>
                <c:pt idx="1">
                  <c:v>0</c:v>
                </c:pt>
                <c:pt idx="2">
                  <c:v>0</c:v>
                </c:pt>
                <c:pt idx="3">
                  <c:v>0.94491118299999999</c:v>
                </c:pt>
                <c:pt idx="4">
                  <c:v>1.8898223649999999</c:v>
                </c:pt>
                <c:pt idx="5">
                  <c:v>2.1712405929999998</c:v>
                </c:pt>
                <c:pt idx="6">
                  <c:v>3.2732683539999998</c:v>
                </c:pt>
                <c:pt idx="7">
                  <c:v>4.2257712740000004</c:v>
                </c:pt>
                <c:pt idx="8">
                  <c:v>5.4281014829999998</c:v>
                </c:pt>
                <c:pt idx="9">
                  <c:v>8.2604310220000006</c:v>
                </c:pt>
                <c:pt idx="10">
                  <c:v>38.183394509999999</c:v>
                </c:pt>
              </c:numCache>
            </c:numRef>
          </c:val>
          <c:extLst>
            <c:ext xmlns:c16="http://schemas.microsoft.com/office/drawing/2014/chart" uri="{C3380CC4-5D6E-409C-BE32-E72D297353CC}">
              <c16:uniqueId val="{00000000-E345-4521-935E-BF13E9E474D1}"/>
            </c:ext>
          </c:extLst>
        </c:ser>
        <c:ser>
          <c:idx val="1"/>
          <c:order val="1"/>
          <c:tx>
            <c:strRef>
              <c:f>'Table 3'!$E$1</c:f>
              <c:strCache>
                <c:ptCount val="1"/>
                <c:pt idx="0">
                  <c:v>2016</c:v>
                </c:pt>
              </c:strCache>
            </c:strRef>
          </c:tx>
          <c:spPr>
            <a:solidFill>
              <a:schemeClr val="accent2"/>
            </a:solidFill>
            <a:ln>
              <a:noFill/>
            </a:ln>
            <a:effectLst/>
          </c:spPr>
          <c:invertIfNegative val="0"/>
          <c:cat>
            <c:strRef>
              <c:f>'Table 3'!$C$2:$C$13</c:f>
              <c:strCache>
                <c:ptCount val="11"/>
                <c:pt idx="0">
                  <c:v>Packagers</c:v>
                </c:pt>
                <c:pt idx="1">
                  <c:v>Cafeteria Attendants</c:v>
                </c:pt>
                <c:pt idx="2">
                  <c:v>Pesticide Handlers</c:v>
                </c:pt>
                <c:pt idx="3">
                  <c:v>Production Worker Helpers</c:v>
                </c:pt>
                <c:pt idx="4">
                  <c:v>Machine Feeders</c:v>
                </c:pt>
                <c:pt idx="5">
                  <c:v>Truck and Tractor Operators</c:v>
                </c:pt>
                <c:pt idx="6">
                  <c:v>Tool Makers</c:v>
                </c:pt>
                <c:pt idx="7">
                  <c:v>Fabric Patternmakers</c:v>
                </c:pt>
                <c:pt idx="8">
                  <c:v>Fish and Game Wardens</c:v>
                </c:pt>
                <c:pt idx="9">
                  <c:v>Supervisors of Construction Workers</c:v>
                </c:pt>
                <c:pt idx="10">
                  <c:v>Registered Nurses</c:v>
                </c:pt>
              </c:strCache>
            </c:strRef>
          </c:cat>
          <c:val>
            <c:numRef>
              <c:f>'Table 3'!$E$2:$E$13</c:f>
              <c:numCache>
                <c:formatCode>0</c:formatCode>
                <c:ptCount val="11"/>
                <c:pt idx="0">
                  <c:v>32.361332920000002</c:v>
                </c:pt>
                <c:pt idx="1">
                  <c:v>31.923958259999999</c:v>
                </c:pt>
                <c:pt idx="2">
                  <c:v>30.585066879999999</c:v>
                </c:pt>
                <c:pt idx="3">
                  <c:v>31.31407007</c:v>
                </c:pt>
                <c:pt idx="4">
                  <c:v>31.247648940000001</c:v>
                </c:pt>
                <c:pt idx="5">
                  <c:v>32.910084849999997</c:v>
                </c:pt>
                <c:pt idx="6">
                  <c:v>51.09092639</c:v>
                </c:pt>
                <c:pt idx="7">
                  <c:v>51.164839499999999</c:v>
                </c:pt>
                <c:pt idx="8">
                  <c:v>53.318333379999999</c:v>
                </c:pt>
                <c:pt idx="9">
                  <c:v>55.116530529999999</c:v>
                </c:pt>
                <c:pt idx="10">
                  <c:v>54.913732750000001</c:v>
                </c:pt>
              </c:numCache>
            </c:numRef>
          </c:val>
          <c:extLst>
            <c:ext xmlns:c16="http://schemas.microsoft.com/office/drawing/2014/chart" uri="{C3380CC4-5D6E-409C-BE32-E72D297353CC}">
              <c16:uniqueId val="{00000001-E345-4521-935E-BF13E9E474D1}"/>
            </c:ext>
          </c:extLst>
        </c:ser>
        <c:dLbls>
          <c:showLegendKey val="0"/>
          <c:showVal val="0"/>
          <c:showCatName val="0"/>
          <c:showSerName val="0"/>
          <c:showPercent val="0"/>
          <c:showBubbleSize val="0"/>
        </c:dLbls>
        <c:gapWidth val="67"/>
        <c:overlap val="-27"/>
        <c:axId val="617619952"/>
        <c:axId val="617619296"/>
      </c:barChart>
      <c:catAx>
        <c:axId val="61761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617619296"/>
        <c:crosses val="autoZero"/>
        <c:auto val="1"/>
        <c:lblAlgn val="ctr"/>
        <c:lblOffset val="100"/>
        <c:noMultiLvlLbl val="0"/>
      </c:catAx>
      <c:valAx>
        <c:axId val="6176192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61761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2400">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5797"/>
          </a:xfrm>
          <a:prstGeom prst="rect">
            <a:avLst/>
          </a:prstGeom>
        </p:spPr>
        <p:txBody>
          <a:bodyPr vert="horz" lIns="92958" tIns="46479" rIns="92958" bIns="46479" rtlCol="0"/>
          <a:lstStyle>
            <a:lvl1pPr algn="r">
              <a:defRPr sz="1200"/>
            </a:lvl1pPr>
          </a:lstStyle>
          <a:p>
            <a:fld id="{5E7DE454-DC71-4FD2-9EB2-083EC5F5D016}" type="datetimeFigureOut">
              <a:rPr lang="en-US" smtClean="0"/>
              <a:t>7/22/2017</a:t>
            </a:fld>
            <a:endParaRPr lang="en-US"/>
          </a:p>
        </p:txBody>
      </p:sp>
      <p:sp>
        <p:nvSpPr>
          <p:cNvPr id="4" name="Footer Placeholder 3"/>
          <p:cNvSpPr>
            <a:spLocks noGrp="1"/>
          </p:cNvSpPr>
          <p:nvPr>
            <p:ph type="ftr" sz="quarter" idx="2"/>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806F4073-9D3D-45D2-9C3D-3A0D2CCE4647}" type="slidenum">
              <a:rPr lang="en-US" smtClean="0"/>
              <a:t>‹#›</a:t>
            </a:fld>
            <a:endParaRPr lang="en-US"/>
          </a:p>
        </p:txBody>
      </p:sp>
    </p:spTree>
    <p:extLst>
      <p:ext uri="{BB962C8B-B14F-4D97-AF65-F5344CB8AC3E}">
        <p14:creationId xmlns:p14="http://schemas.microsoft.com/office/powerpoint/2010/main" val="2982501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 name="Shape 105"/>
          <p:cNvSpPr>
            <a:spLocks noGrp="1" noRot="1" noChangeAspect="1"/>
          </p:cNvSpPr>
          <p:nvPr>
            <p:ph type="sldImg"/>
          </p:nvPr>
        </p:nvSpPr>
        <p:spPr>
          <a:xfrm>
            <a:off x="398463" y="696913"/>
            <a:ext cx="6188075" cy="3481387"/>
          </a:xfrm>
          <a:prstGeom prst="rect">
            <a:avLst/>
          </a:prstGeom>
        </p:spPr>
        <p:txBody>
          <a:bodyPr lIns="92958" tIns="46479" rIns="92958" bIns="46479"/>
          <a:lstStyle/>
          <a:p>
            <a:endParaRPr/>
          </a:p>
        </p:txBody>
      </p:sp>
      <p:sp>
        <p:nvSpPr>
          <p:cNvPr id="106" name="Shape 106"/>
          <p:cNvSpPr>
            <a:spLocks noGrp="1"/>
          </p:cNvSpPr>
          <p:nvPr>
            <p:ph type="body" sz="quarter" idx="1"/>
          </p:nvPr>
        </p:nvSpPr>
        <p:spPr>
          <a:xfrm>
            <a:off x="931334" y="4409758"/>
            <a:ext cx="5122333" cy="4177665"/>
          </a:xfrm>
          <a:prstGeom prst="rect">
            <a:avLst/>
          </a:prstGeom>
        </p:spPr>
        <p:txBody>
          <a:bodyPr lIns="92958" tIns="46479" rIns="92958" bIns="46479"/>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4032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change over time</a:t>
            </a:r>
          </a:p>
        </p:txBody>
      </p:sp>
    </p:spTree>
    <p:extLst>
      <p:ext uri="{BB962C8B-B14F-4D97-AF65-F5344CB8AC3E}">
        <p14:creationId xmlns:p14="http://schemas.microsoft.com/office/powerpoint/2010/main" val="3690922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change over time</a:t>
            </a:r>
          </a:p>
        </p:txBody>
      </p:sp>
    </p:spTree>
    <p:extLst>
      <p:ext uri="{BB962C8B-B14F-4D97-AF65-F5344CB8AC3E}">
        <p14:creationId xmlns:p14="http://schemas.microsoft.com/office/powerpoint/2010/main" val="3798391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change over time</a:t>
            </a:r>
          </a:p>
        </p:txBody>
      </p:sp>
    </p:spTree>
    <p:extLst>
      <p:ext uri="{BB962C8B-B14F-4D97-AF65-F5344CB8AC3E}">
        <p14:creationId xmlns:p14="http://schemas.microsoft.com/office/powerpoint/2010/main" val="4540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42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0306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323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5128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7063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22.          Improve the labeling on the map.</a:t>
            </a:r>
          </a:p>
          <a:p>
            <a:r>
              <a:rPr lang="en-US" sz="2200" dirty="0" smtClean="0">
                <a:effectLst/>
                <a:latin typeface="Lucida Grande"/>
                <a:ea typeface="Lucida Grande"/>
                <a:cs typeface="Lucida Grande"/>
                <a:sym typeface="Lucida Grande"/>
              </a:rPr>
              <a:t>                                Should Indianapolis be bigger; should it be out on the blue ground with a longer arrow?</a:t>
            </a:r>
            <a:endParaRPr lang="en-US" sz="2200" dirty="0">
              <a:effectLst/>
              <a:latin typeface="Lucida Grande"/>
              <a:ea typeface="Lucida Grande"/>
              <a:cs typeface="Lucida Grande"/>
              <a:sym typeface="Lucida Grande"/>
            </a:endParaRPr>
          </a:p>
        </p:txBody>
      </p:sp>
    </p:spTree>
    <p:extLst>
      <p:ext uri="{BB962C8B-B14F-4D97-AF65-F5344CB8AC3E}">
        <p14:creationId xmlns:p14="http://schemas.microsoft.com/office/powerpoint/2010/main" val="1918791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a:t>
            </a:r>
            <a:r>
              <a:rPr lang="en-US" baseline="0" dirty="0" smtClean="0"/>
              <a:t> a few of the MSAs; also, make the legend bigger and the </a:t>
            </a:r>
            <a:r>
              <a:rPr lang="en-US" baseline="0" smtClean="0"/>
              <a:t>dots bigger</a:t>
            </a:r>
          </a:p>
          <a:p>
            <a:endParaRPr lang="en-US" dirty="0"/>
          </a:p>
        </p:txBody>
      </p:sp>
    </p:spTree>
    <p:extLst>
      <p:ext uri="{BB962C8B-B14F-4D97-AF65-F5344CB8AC3E}">
        <p14:creationId xmlns:p14="http://schemas.microsoft.com/office/powerpoint/2010/main" val="209836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8372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67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21.</a:t>
            </a:r>
          </a:p>
          <a:p>
            <a:r>
              <a:rPr lang="en-US" sz="2200" dirty="0" smtClean="0">
                <a:effectLst/>
                <a:latin typeface="Lucida Grande"/>
                <a:ea typeface="Lucida Grande"/>
                <a:cs typeface="Lucida Grande"/>
                <a:sym typeface="Lucida Grande"/>
              </a:rPr>
              <a:t>                Left panel:  Display 2002 and 2016 median digital scores with arrow pointing from 02 to 16</a:t>
            </a:r>
          </a:p>
          <a:p>
            <a:r>
              <a:rPr lang="en-US" sz="2200" dirty="0" smtClean="0">
                <a:effectLst/>
                <a:latin typeface="Lucida Grande"/>
                <a:ea typeface="Lucida Grande"/>
                <a:cs typeface="Lucida Grande"/>
                <a:sym typeface="Lucida Grande"/>
              </a:rPr>
              <a:t> </a:t>
            </a:r>
          </a:p>
          <a:p>
            <a:r>
              <a:rPr lang="en-US" sz="2200" dirty="0" smtClean="0">
                <a:effectLst/>
                <a:latin typeface="Lucida Grande"/>
                <a:ea typeface="Lucida Grande"/>
                <a:cs typeface="Lucida Grande"/>
                <a:sym typeface="Lucida Grande"/>
              </a:rPr>
              <a:t>                Sub for “76</a:t>
            </a:r>
            <a:r>
              <a:rPr lang="en-US" sz="2200" baseline="30000" dirty="0" smtClean="0">
                <a:effectLst/>
                <a:latin typeface="Lucida Grande"/>
                <a:ea typeface="Lucida Grande"/>
                <a:cs typeface="Lucida Grande"/>
                <a:sym typeface="Lucida Grande"/>
              </a:rPr>
              <a:t>th”</a:t>
            </a:r>
            <a:r>
              <a:rPr lang="en-US" sz="2200" dirty="0" smtClean="0">
                <a:effectLst/>
                <a:latin typeface="Lucida Grande"/>
                <a:ea typeface="Lucida Grande"/>
                <a:cs typeface="Lucida Grande"/>
                <a:sym typeface="Lucida Grande"/>
              </a:rPr>
              <a:t> the region’s ranking for score change and label as:</a:t>
            </a:r>
          </a:p>
          <a:p>
            <a:r>
              <a:rPr lang="en-US" sz="2200" dirty="0" smtClean="0">
                <a:effectLst/>
                <a:latin typeface="Lucida Grande"/>
                <a:ea typeface="Lucida Grande"/>
                <a:cs typeface="Lucida Grande"/>
                <a:sym typeface="Lucida Grande"/>
              </a:rPr>
              <a:t>                                Upskilling rank among largest 100 metros</a:t>
            </a:r>
          </a:p>
        </p:txBody>
      </p:sp>
    </p:spTree>
    <p:extLst>
      <p:ext uri="{BB962C8B-B14F-4D97-AF65-F5344CB8AC3E}">
        <p14:creationId xmlns:p14="http://schemas.microsoft.com/office/powerpoint/2010/main" val="4183750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24.          For Indy, we need to play off an omnibus “advanced industries” sector (rather than the IT sector) against opportunity jobs. To build an advanced sector profile, we will pull from representative, larger occupations within:</a:t>
            </a:r>
          </a:p>
          <a:p>
            <a:r>
              <a:rPr lang="en-US" sz="2200" dirty="0" smtClean="0">
                <a:effectLst/>
                <a:latin typeface="Lucida Grande"/>
                <a:ea typeface="Lucida Grande"/>
                <a:cs typeface="Lucida Grande"/>
                <a:sym typeface="Lucida Grande"/>
              </a:rPr>
              <a:t>                              Auto</a:t>
            </a:r>
          </a:p>
          <a:p>
            <a:r>
              <a:rPr lang="en-US" sz="2200" dirty="0" smtClean="0">
                <a:effectLst/>
                <a:latin typeface="Lucida Grande"/>
                <a:ea typeface="Lucida Grande"/>
                <a:cs typeface="Lucida Grande"/>
                <a:sym typeface="Lucida Grande"/>
              </a:rPr>
              <a:t>                              Engineering </a:t>
            </a:r>
          </a:p>
          <a:p>
            <a:r>
              <a:rPr lang="en-US" sz="2200" dirty="0" smtClean="0">
                <a:effectLst/>
                <a:latin typeface="Lucida Grande"/>
                <a:ea typeface="Lucida Grande"/>
                <a:cs typeface="Lucida Grande"/>
                <a:sym typeface="Lucida Grande"/>
              </a:rPr>
              <a:t>                IT</a:t>
            </a:r>
          </a:p>
          <a:p>
            <a:r>
              <a:rPr lang="en-US" sz="2200" dirty="0" smtClean="0">
                <a:effectLst/>
                <a:latin typeface="Lucida Grande"/>
                <a:ea typeface="Lucida Grande"/>
                <a:cs typeface="Lucida Grande"/>
                <a:sym typeface="Lucida Grande"/>
              </a:rPr>
              <a:t>                                Household appliances</a:t>
            </a:r>
          </a:p>
          <a:p>
            <a:r>
              <a:rPr lang="en-US" sz="2200" dirty="0" smtClean="0">
                <a:effectLst/>
                <a:latin typeface="Lucida Grande"/>
                <a:ea typeface="Lucida Grande"/>
                <a:cs typeface="Lucida Grande"/>
                <a:sym typeface="Lucida Grande"/>
              </a:rPr>
              <a:t>Likewise, for the good jobs right-hand set of bars on the right, we can use the same list and bars you’re making for Indy—the MSA has a lot of the same look:</a:t>
            </a:r>
          </a:p>
          <a:p>
            <a:r>
              <a:rPr lang="en-US" sz="2200" dirty="0" smtClean="0">
                <a:effectLst/>
                <a:latin typeface="Lucida Grande"/>
                <a:ea typeface="Lucida Grande"/>
                <a:cs typeface="Lucida Grande"/>
                <a:sym typeface="Lucida Grande"/>
              </a:rPr>
              <a:t>                               RNs</a:t>
            </a:r>
          </a:p>
          <a:p>
            <a:r>
              <a:rPr lang="en-US" sz="2200" dirty="0" smtClean="0">
                <a:effectLst/>
                <a:latin typeface="Lucida Grande"/>
                <a:ea typeface="Lucida Grande"/>
                <a:cs typeface="Lucida Grande"/>
                <a:sym typeface="Lucida Grande"/>
              </a:rPr>
              <a:t>                                Supervisors of Production workers</a:t>
            </a:r>
          </a:p>
          <a:p>
            <a:r>
              <a:rPr lang="en-US" sz="2200" dirty="0" smtClean="0">
                <a:effectLst/>
                <a:latin typeface="Lucida Grande"/>
                <a:ea typeface="Lucida Grande"/>
                <a:cs typeface="Lucida Grande"/>
                <a:sym typeface="Lucida Grande"/>
              </a:rPr>
              <a:t>                                Sales representative for technical and scientific products</a:t>
            </a:r>
          </a:p>
          <a:p>
            <a:r>
              <a:rPr lang="en-US" sz="2200" dirty="0" smtClean="0">
                <a:effectLst/>
                <a:latin typeface="Lucida Grande"/>
                <a:ea typeface="Lucida Grande"/>
                <a:cs typeface="Lucida Grande"/>
                <a:sym typeface="Lucida Grande"/>
              </a:rPr>
              <a:t>                                Tool and die makers</a:t>
            </a:r>
          </a:p>
          <a:p>
            <a:r>
              <a:rPr lang="en-US" sz="2200" dirty="0" smtClean="0">
                <a:effectLst/>
                <a:latin typeface="Lucida Grande"/>
                <a:ea typeface="Lucida Grande"/>
                <a:cs typeface="Lucida Grande"/>
                <a:sym typeface="Lucida Grande"/>
              </a:rPr>
              <a:t>Plumbers</a:t>
            </a:r>
          </a:p>
          <a:p>
            <a:r>
              <a:rPr lang="en-US" sz="2200" dirty="0" smtClean="0">
                <a:effectLst/>
                <a:latin typeface="Lucida Grande"/>
                <a:ea typeface="Lucida Grande"/>
                <a:cs typeface="Lucida Grande"/>
                <a:sym typeface="Lucida Grande"/>
              </a:rPr>
              <a:t>Firefighters</a:t>
            </a:r>
          </a:p>
          <a:p>
            <a:r>
              <a:rPr lang="en-US" sz="2200" dirty="0" smtClean="0">
                <a:effectLst/>
                <a:latin typeface="Lucida Grande"/>
                <a:ea typeface="Lucida Grande"/>
                <a:cs typeface="Lucida Grande"/>
                <a:sym typeface="Lucida Grande"/>
              </a:rPr>
              <a:t>                                Dental </a:t>
            </a:r>
            <a:r>
              <a:rPr lang="en-US" sz="2200" dirty="0" err="1" smtClean="0">
                <a:effectLst/>
                <a:latin typeface="Lucida Grande"/>
                <a:ea typeface="Lucida Grande"/>
                <a:cs typeface="Lucida Grande"/>
                <a:sym typeface="Lucida Grande"/>
              </a:rPr>
              <a:t>hygenists</a:t>
            </a:r>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Telecom line installers</a:t>
            </a:r>
          </a:p>
          <a:p>
            <a:r>
              <a:rPr lang="en-US" sz="2200" dirty="0" smtClean="0">
                <a:effectLst/>
                <a:latin typeface="Lucida Grande"/>
                <a:ea typeface="Lucida Grande"/>
                <a:cs typeface="Lucida Grande"/>
                <a:sym typeface="Lucida Grande"/>
              </a:rPr>
              <a:t>                                Radiologic technologists</a:t>
            </a:r>
          </a:p>
          <a:p>
            <a:r>
              <a:rPr lang="en-US" sz="2200" dirty="0" smtClean="0">
                <a:effectLst/>
                <a:latin typeface="Lucida Grande"/>
                <a:ea typeface="Lucida Grande"/>
                <a:cs typeface="Lucida Grande"/>
                <a:sym typeface="Lucida Grande"/>
              </a:rPr>
              <a:t>                                Physical therapist assistants</a:t>
            </a:r>
          </a:p>
          <a:p>
            <a:r>
              <a:rPr lang="en-US" sz="2200" dirty="0" smtClean="0">
                <a:effectLst/>
                <a:latin typeface="Lucida Grande"/>
                <a:ea typeface="Lucida Grande"/>
                <a:cs typeface="Lucida Grande"/>
                <a:sym typeface="Lucida Grande"/>
              </a:rPr>
              <a:t>                                Electrical and electronics technicians</a:t>
            </a:r>
          </a:p>
          <a:p>
            <a:r>
              <a:rPr lang="en-US" sz="2200" dirty="0" smtClean="0">
                <a:effectLst/>
                <a:latin typeface="Lucida Grande"/>
                <a:ea typeface="Lucida Grande"/>
                <a:cs typeface="Lucida Grande"/>
                <a:sym typeface="Lucida Grande"/>
              </a:rPr>
              <a:t>                                Computer numerically controlled machine programmers</a:t>
            </a:r>
          </a:p>
          <a:p>
            <a:endParaRPr lang="en-US" sz="2200" dirty="0">
              <a:effectLst/>
              <a:latin typeface="Lucida Grande"/>
              <a:ea typeface="Lucida Grande"/>
              <a:cs typeface="Lucida Grande"/>
              <a:sym typeface="Lucida Grande"/>
            </a:endParaRPr>
          </a:p>
        </p:txBody>
      </p:sp>
    </p:spTree>
    <p:extLst>
      <p:ext uri="{BB962C8B-B14F-4D97-AF65-F5344CB8AC3E}">
        <p14:creationId xmlns:p14="http://schemas.microsoft.com/office/powerpoint/2010/main" val="2599175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25. Create new slide showing fast growth of key, larger, big changing occupations’ digital scores in </a:t>
            </a:r>
            <a:r>
              <a:rPr lang="en-US" sz="2200" u="sng" dirty="0" smtClean="0">
                <a:effectLst/>
                <a:latin typeface="Lucida Grande"/>
                <a:ea typeface="Lucida Grande"/>
                <a:cs typeface="Lucida Grande"/>
                <a:sym typeface="Lucida Grande"/>
              </a:rPr>
              <a:t>auto</a:t>
            </a:r>
            <a:r>
              <a:rPr lang="en-US" sz="2200" dirty="0" smtClean="0">
                <a:effectLst/>
                <a:latin typeface="Lucida Grande"/>
                <a:ea typeface="Lucida Grande"/>
                <a:cs typeface="Lucida Grande"/>
                <a:sym typeface="Lucida Grande"/>
              </a:rPr>
              <a:t> along lines of existing good jobs slide</a:t>
            </a:r>
          </a:p>
          <a:p>
            <a:r>
              <a:rPr lang="en-US" sz="2200" dirty="0" smtClean="0">
                <a:effectLst/>
                <a:latin typeface="Lucida Grande"/>
                <a:ea typeface="Lucida Grande"/>
                <a:cs typeface="Lucida Grande"/>
                <a:sym typeface="Lucida Grande"/>
              </a:rPr>
              <a:t>                Show me candidate occupations; want to reality test them against things I’ve heard them talk about and my own knowledge</a:t>
            </a:r>
            <a:endParaRPr lang="en-US" sz="2200" dirty="0">
              <a:effectLst/>
              <a:latin typeface="Lucida Grande"/>
              <a:ea typeface="Lucida Grande"/>
              <a:cs typeface="Lucida Grande"/>
              <a:sym typeface="Lucida Grande"/>
            </a:endParaRPr>
          </a:p>
        </p:txBody>
      </p:sp>
    </p:spTree>
    <p:extLst>
      <p:ext uri="{BB962C8B-B14F-4D97-AF65-F5344CB8AC3E}">
        <p14:creationId xmlns:p14="http://schemas.microsoft.com/office/powerpoint/2010/main" val="766374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25. Create new slide showing fast growth of key, larger, big changing occupations’ digital scores in </a:t>
            </a:r>
            <a:r>
              <a:rPr lang="en-US" sz="2200" u="sng" dirty="0" smtClean="0">
                <a:effectLst/>
                <a:latin typeface="Lucida Grande"/>
                <a:ea typeface="Lucida Grande"/>
                <a:cs typeface="Lucida Grande"/>
                <a:sym typeface="Lucida Grande"/>
              </a:rPr>
              <a:t>auto</a:t>
            </a:r>
            <a:r>
              <a:rPr lang="en-US" sz="2200" dirty="0" smtClean="0">
                <a:effectLst/>
                <a:latin typeface="Lucida Grande"/>
                <a:ea typeface="Lucida Grande"/>
                <a:cs typeface="Lucida Grande"/>
                <a:sym typeface="Lucida Grande"/>
              </a:rPr>
              <a:t> along lines of existing good jobs slide</a:t>
            </a:r>
          </a:p>
          <a:p>
            <a:r>
              <a:rPr lang="en-US" sz="2200" dirty="0" smtClean="0">
                <a:effectLst/>
                <a:latin typeface="Lucida Grande"/>
                <a:ea typeface="Lucida Grande"/>
                <a:cs typeface="Lucida Grande"/>
                <a:sym typeface="Lucida Grande"/>
              </a:rPr>
              <a:t>                Show me candidate occupations; want to reality test them against things I’ve heard them talk about and my own knowledge</a:t>
            </a:r>
            <a:endParaRPr lang="en-US" sz="2200" dirty="0">
              <a:effectLst/>
              <a:latin typeface="Lucida Grande"/>
              <a:ea typeface="Lucida Grande"/>
              <a:cs typeface="Lucida Grande"/>
              <a:sym typeface="Lucida Grande"/>
            </a:endParaRPr>
          </a:p>
        </p:txBody>
      </p:sp>
    </p:spTree>
    <p:extLst>
      <p:ext uri="{BB962C8B-B14F-4D97-AF65-F5344CB8AC3E}">
        <p14:creationId xmlns:p14="http://schemas.microsoft.com/office/powerpoint/2010/main" val="3195475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effectLst/>
                <a:latin typeface="Lucida Grande"/>
                <a:ea typeface="Lucida Grande"/>
                <a:cs typeface="Lucida Grande"/>
                <a:sym typeface="Lucida Grande"/>
              </a:rPr>
              <a:t>28.   FIX</a:t>
            </a:r>
          </a:p>
          <a:p>
            <a:r>
              <a:rPr lang="en-US" sz="2200" dirty="0" smtClean="0">
                <a:effectLst/>
                <a:latin typeface="Lucida Grande"/>
                <a:ea typeface="Lucida Grande"/>
                <a:cs typeface="Lucida Grande"/>
                <a:sym typeface="Lucida Grande"/>
              </a:rPr>
              <a:t>                                Supervisors of Production workers</a:t>
            </a:r>
          </a:p>
          <a:p>
            <a:r>
              <a:rPr lang="en-US" sz="2200" dirty="0" smtClean="0">
                <a:effectLst/>
                <a:latin typeface="Lucida Grande"/>
                <a:ea typeface="Lucida Grande"/>
                <a:cs typeface="Lucida Grande"/>
                <a:sym typeface="Lucida Grande"/>
              </a:rPr>
              <a:t>                                Sales representative for technical and scientific products</a:t>
            </a:r>
          </a:p>
          <a:p>
            <a:r>
              <a:rPr lang="en-US" sz="2200" dirty="0" smtClean="0">
                <a:effectLst/>
                <a:latin typeface="Lucida Grande"/>
                <a:ea typeface="Lucida Grande"/>
                <a:cs typeface="Lucida Grande"/>
                <a:sym typeface="Lucida Grande"/>
              </a:rPr>
              <a:t>                                Tool and die makers</a:t>
            </a:r>
          </a:p>
          <a:p>
            <a:r>
              <a:rPr lang="en-US" sz="2200" dirty="0" smtClean="0">
                <a:effectLst/>
                <a:latin typeface="Lucida Grande"/>
                <a:ea typeface="Lucida Grande"/>
                <a:cs typeface="Lucida Grande"/>
                <a:sym typeface="Lucida Grande"/>
              </a:rPr>
              <a:t>Plumbers</a:t>
            </a:r>
          </a:p>
          <a:p>
            <a:r>
              <a:rPr lang="en-US" sz="2200" dirty="0" smtClean="0">
                <a:effectLst/>
                <a:latin typeface="Lucida Grande"/>
                <a:ea typeface="Lucida Grande"/>
                <a:cs typeface="Lucida Grande"/>
                <a:sym typeface="Lucida Grande"/>
              </a:rPr>
              <a:t>Firefighters</a:t>
            </a:r>
          </a:p>
          <a:p>
            <a:r>
              <a:rPr lang="en-US" sz="2200" dirty="0" smtClean="0">
                <a:effectLst/>
                <a:latin typeface="Lucida Grande"/>
                <a:ea typeface="Lucida Grande"/>
                <a:cs typeface="Lucida Grande"/>
                <a:sym typeface="Lucida Grande"/>
              </a:rPr>
              <a:t>                                Dental </a:t>
            </a:r>
            <a:r>
              <a:rPr lang="en-US" sz="2200" dirty="0" err="1" smtClean="0">
                <a:effectLst/>
                <a:latin typeface="Lucida Grande"/>
                <a:ea typeface="Lucida Grande"/>
                <a:cs typeface="Lucida Grande"/>
                <a:sym typeface="Lucida Grande"/>
              </a:rPr>
              <a:t>hygenists</a:t>
            </a:r>
            <a:endParaRPr lang="en-US" sz="2200" dirty="0" smtClean="0">
              <a:effectLst/>
              <a:latin typeface="Lucida Grande"/>
              <a:ea typeface="Lucida Grande"/>
              <a:cs typeface="Lucida Grande"/>
              <a:sym typeface="Lucida Grande"/>
            </a:endParaRPr>
          </a:p>
          <a:p>
            <a:r>
              <a:rPr lang="en-US" sz="2200" dirty="0" smtClean="0">
                <a:effectLst/>
                <a:latin typeface="Lucida Grande"/>
                <a:ea typeface="Lucida Grande"/>
                <a:cs typeface="Lucida Grande"/>
                <a:sym typeface="Lucida Grande"/>
              </a:rPr>
              <a:t>Computer numerically controlled machine programmers </a:t>
            </a:r>
          </a:p>
          <a:p>
            <a:r>
              <a:rPr lang="en-US" sz="2200" dirty="0" smtClean="0">
                <a:effectLst/>
                <a:latin typeface="Lucida Grande"/>
                <a:ea typeface="Lucida Grande"/>
                <a:cs typeface="Lucida Grande"/>
                <a:sym typeface="Lucida Grande"/>
              </a:rPr>
              <a:t>Telecom line installers</a:t>
            </a:r>
          </a:p>
          <a:p>
            <a:r>
              <a:rPr lang="en-US" sz="2200" dirty="0" smtClean="0">
                <a:effectLst/>
                <a:latin typeface="Lucida Grande"/>
                <a:ea typeface="Lucida Grande"/>
                <a:cs typeface="Lucida Grande"/>
                <a:sym typeface="Lucida Grande"/>
              </a:rPr>
              <a:t>                                Radiologic technologists</a:t>
            </a:r>
          </a:p>
          <a:p>
            <a:r>
              <a:rPr lang="en-US" sz="2200" dirty="0" smtClean="0">
                <a:effectLst/>
                <a:latin typeface="Lucida Grande"/>
                <a:ea typeface="Lucida Grande"/>
                <a:cs typeface="Lucida Grande"/>
                <a:sym typeface="Lucida Grande"/>
              </a:rPr>
              <a:t>                                Physical therapist assistants</a:t>
            </a:r>
          </a:p>
          <a:p>
            <a:r>
              <a:rPr lang="en-US" sz="2200" dirty="0" smtClean="0">
                <a:effectLst/>
                <a:latin typeface="Lucida Grande"/>
                <a:ea typeface="Lucida Grande"/>
                <a:cs typeface="Lucida Grande"/>
                <a:sym typeface="Lucida Grande"/>
              </a:rPr>
              <a:t>                                Electrical and electronics technicians</a:t>
            </a:r>
            <a:endParaRPr lang="en-US" sz="2200" dirty="0">
              <a:effectLst/>
              <a:latin typeface="Lucida Grande"/>
              <a:ea typeface="Lucida Grande"/>
              <a:cs typeface="Lucida Grande"/>
              <a:sym typeface="Lucida Grande"/>
            </a:endParaRPr>
          </a:p>
        </p:txBody>
      </p:sp>
    </p:spTree>
    <p:extLst>
      <p:ext uri="{BB962C8B-B14F-4D97-AF65-F5344CB8AC3E}">
        <p14:creationId xmlns:p14="http://schemas.microsoft.com/office/powerpoint/2010/main" val="3777940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5649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61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7814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73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203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43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Lucida Grande"/>
                <a:ea typeface="Lucida Grande"/>
                <a:cs typeface="Lucida Grande"/>
                <a:sym typeface="Lucida Grande"/>
              </a:rPr>
              <a:t>Edit economy overview slide with a more digital image (more guidance coming)</a:t>
            </a:r>
            <a:endParaRPr lang="en-US" dirty="0"/>
          </a:p>
        </p:txBody>
      </p:sp>
    </p:spTree>
    <p:extLst>
      <p:ext uri="{BB962C8B-B14F-4D97-AF65-F5344CB8AC3E}">
        <p14:creationId xmlns:p14="http://schemas.microsoft.com/office/powerpoint/2010/main" val="254426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Lucida Grande"/>
                <a:ea typeface="Lucida Grande"/>
                <a:cs typeface="Lucida Grande"/>
                <a:sym typeface="Lucida Grande"/>
              </a:rPr>
              <a:t>What is “digitization?”</a:t>
            </a:r>
          </a:p>
          <a:p>
            <a:r>
              <a:rPr lang="en-US" sz="2200" dirty="0">
                <a:effectLst/>
                <a:latin typeface="Lucida Grande"/>
                <a:ea typeface="Lucida Grande"/>
                <a:cs typeface="Lucida Grande"/>
                <a:sym typeface="Lucida Grande"/>
              </a:rPr>
              <a:t>                Digital as general purpose technology</a:t>
            </a:r>
          </a:p>
          <a:p>
            <a:r>
              <a:rPr lang="en-US" sz="2200" dirty="0">
                <a:effectLst/>
                <a:latin typeface="Lucida Grande"/>
                <a:ea typeface="Lucida Grande"/>
                <a:cs typeface="Lucida Grande"/>
                <a:sym typeface="Lucida Grande"/>
              </a:rPr>
              <a:t>                Pervasive, transformative—info from </a:t>
            </a:r>
            <a:r>
              <a:rPr lang="en-US" sz="2200" dirty="0" err="1">
                <a:effectLst/>
                <a:latin typeface="Lucida Grande"/>
                <a:ea typeface="Lucida Grande"/>
                <a:cs typeface="Lucida Grande"/>
                <a:sym typeface="Lucida Grande"/>
              </a:rPr>
              <a:t>Brynjolffssen</a:t>
            </a:r>
            <a:r>
              <a:rPr lang="en-US" sz="2200" dirty="0">
                <a:effectLst/>
                <a:latin typeface="Lucida Grande"/>
                <a:ea typeface="Lucida Grande"/>
                <a:cs typeface="Lucida Grande"/>
                <a:sym typeface="Lucida Grande"/>
              </a:rPr>
              <a:t>, McKinsey, </a:t>
            </a:r>
            <a:r>
              <a:rPr lang="en-US" sz="2200" dirty="0" err="1">
                <a:effectLst/>
                <a:latin typeface="Lucida Grande"/>
                <a:ea typeface="Lucida Grande"/>
                <a:cs typeface="Lucida Grande"/>
                <a:sym typeface="Lucida Grande"/>
              </a:rPr>
              <a:t>Brandstetter</a:t>
            </a:r>
            <a:r>
              <a:rPr lang="en-US" sz="2200" dirty="0">
                <a:effectLst/>
                <a:latin typeface="Lucida Grande"/>
                <a:ea typeface="Lucida Grande"/>
                <a:cs typeface="Lucida Grande"/>
                <a:sym typeface="Lucida Grande"/>
              </a:rPr>
              <a:t> coming </a:t>
            </a:r>
          </a:p>
          <a:p>
            <a:endParaRPr lang="en-US" dirty="0"/>
          </a:p>
        </p:txBody>
      </p:sp>
    </p:spTree>
    <p:extLst>
      <p:ext uri="{BB962C8B-B14F-4D97-AF65-F5344CB8AC3E}">
        <p14:creationId xmlns:p14="http://schemas.microsoft.com/office/powerpoint/2010/main" val="90849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dirty="0" smtClean="0">
                <a:solidFill>
                  <a:srgbClr val="FF0000"/>
                </a:solidFill>
              </a:rPr>
              <a:t>Headline: An explosion of digital tools is transforming almost every industry</a:t>
            </a:r>
          </a:p>
          <a:p>
            <a:pPr algn="l"/>
            <a:endParaRPr lang="en-US" sz="2000" dirty="0" smtClean="0">
              <a:solidFill>
                <a:srgbClr val="FF0000"/>
              </a:solidFill>
            </a:endParaRPr>
          </a:p>
          <a:p>
            <a:pPr algn="l"/>
            <a:endParaRPr lang="en-US" sz="2000" dirty="0" smtClean="0">
              <a:solidFill>
                <a:srgbClr val="FF0000"/>
              </a:solidFill>
            </a:endParaRPr>
          </a:p>
          <a:p>
            <a:pPr algn="l"/>
            <a:r>
              <a:rPr lang="en-US" sz="2000" dirty="0" smtClean="0">
                <a:solidFill>
                  <a:srgbClr val="FF0000"/>
                </a:solidFill>
              </a:rPr>
              <a:t>Left (tools):  (Can ask Dustin for photo or other research)</a:t>
            </a:r>
          </a:p>
          <a:p>
            <a:pPr algn="l"/>
            <a:r>
              <a:rPr lang="en-US" sz="2000" dirty="0" smtClean="0">
                <a:solidFill>
                  <a:srgbClr val="FF0000"/>
                </a:solidFill>
              </a:rPr>
              <a:t>	Microsoft Office logo</a:t>
            </a:r>
          </a:p>
          <a:p>
            <a:pPr algn="l"/>
            <a:r>
              <a:rPr lang="en-US" sz="2000" dirty="0" smtClean="0">
                <a:solidFill>
                  <a:srgbClr val="FF0000"/>
                </a:solidFill>
              </a:rPr>
              <a:t>	Salesforce logo</a:t>
            </a:r>
          </a:p>
          <a:p>
            <a:pPr algn="l"/>
            <a:r>
              <a:rPr lang="en-US" sz="2000" dirty="0" smtClean="0">
                <a:solidFill>
                  <a:srgbClr val="FF0000"/>
                </a:solidFill>
              </a:rPr>
              <a:t>	Amazon Web Services  image or logo</a:t>
            </a:r>
          </a:p>
          <a:p>
            <a:pPr algn="l"/>
            <a:r>
              <a:rPr lang="en-US" sz="2000" dirty="0" smtClean="0">
                <a:solidFill>
                  <a:srgbClr val="FF0000"/>
                </a:solidFill>
              </a:rPr>
              <a:t>	Image of a phone running an app</a:t>
            </a:r>
          </a:p>
          <a:p>
            <a:pPr algn="l"/>
            <a:r>
              <a:rPr lang="en-US" sz="2000" dirty="0" smtClean="0">
                <a:solidFill>
                  <a:srgbClr val="FF0000"/>
                </a:solidFill>
              </a:rPr>
              <a:t>	Image for artificial intelligence (small  block of 0s and 1s?)</a:t>
            </a:r>
          </a:p>
          <a:p>
            <a:pPr algn="l"/>
            <a:endParaRPr lang="en-US" sz="2000" dirty="0" smtClean="0">
              <a:solidFill>
                <a:srgbClr val="FF0000"/>
              </a:solidFill>
            </a:endParaRPr>
          </a:p>
          <a:p>
            <a:pPr algn="l"/>
            <a:r>
              <a:rPr lang="en-US" sz="2000" dirty="0" smtClean="0">
                <a:solidFill>
                  <a:srgbClr val="FF0000"/>
                </a:solidFill>
              </a:rPr>
              <a:t>Right: Images or  logos for industry change</a:t>
            </a:r>
          </a:p>
          <a:p>
            <a:pPr algn="l"/>
            <a:r>
              <a:rPr lang="en-US" sz="2000" dirty="0" smtClean="0">
                <a:solidFill>
                  <a:srgbClr val="FF0000"/>
                </a:solidFill>
              </a:rPr>
              <a:t>	Robotic </a:t>
            </a:r>
            <a:r>
              <a:rPr lang="en-US" sz="2000" dirty="0" err="1" smtClean="0">
                <a:solidFill>
                  <a:srgbClr val="FF0000"/>
                </a:solidFill>
              </a:rPr>
              <a:t>mfg</a:t>
            </a:r>
            <a:r>
              <a:rPr lang="en-US" sz="2000" dirty="0" smtClean="0">
                <a:solidFill>
                  <a:srgbClr val="FF0000"/>
                </a:solidFill>
              </a:rPr>
              <a:t> (Tesla  factory)</a:t>
            </a:r>
          </a:p>
          <a:p>
            <a:pPr algn="l"/>
            <a:r>
              <a:rPr lang="en-US" sz="2000" dirty="0" smtClean="0">
                <a:solidFill>
                  <a:srgbClr val="FF0000"/>
                </a:solidFill>
              </a:rPr>
              <a:t>	Amazon same-day delivery in retail (pic of Amazon truck)</a:t>
            </a:r>
          </a:p>
          <a:p>
            <a:pPr algn="l"/>
            <a:r>
              <a:rPr lang="en-US" sz="2000" dirty="0" smtClean="0">
                <a:solidFill>
                  <a:srgbClr val="FF0000"/>
                </a:solidFill>
              </a:rPr>
              <a:t>	Ride-sharing (Uber)</a:t>
            </a:r>
          </a:p>
          <a:p>
            <a:pPr algn="l"/>
            <a:r>
              <a:rPr lang="en-US" sz="2000" dirty="0" smtClean="0">
                <a:solidFill>
                  <a:srgbClr val="FF0000"/>
                </a:solidFill>
              </a:rPr>
              <a:t>	Health IT</a:t>
            </a:r>
          </a:p>
          <a:p>
            <a:pPr algn="l"/>
            <a:r>
              <a:rPr lang="en-US" sz="2000" dirty="0" smtClean="0">
                <a:solidFill>
                  <a:srgbClr val="FF0000"/>
                </a:solidFill>
              </a:rPr>
              <a:t>	Education online (MOOCS)</a:t>
            </a:r>
          </a:p>
          <a:p>
            <a:endParaRPr lang="en-US" dirty="0"/>
          </a:p>
        </p:txBody>
      </p:sp>
    </p:spTree>
    <p:extLst>
      <p:ext uri="{BB962C8B-B14F-4D97-AF65-F5344CB8AC3E}">
        <p14:creationId xmlns:p14="http://schemas.microsoft.com/office/powerpoint/2010/main" val="415037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503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7007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509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t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6484"/>
            <a:ext cx="12192000" cy="3183467"/>
          </a:xfrm>
        </p:spPr>
        <p:txBody>
          <a:bodyPr anchor="b"/>
          <a:lstStyle>
            <a:lvl1pPr algn="ctr">
              <a:defRPr sz="8000"/>
            </a:lvl1pPr>
          </a:lstStyle>
          <a:p>
            <a:r>
              <a:rPr lang="en-US" smtClean="0"/>
              <a:t>Click to edit Master title style</a:t>
            </a:r>
            <a:endParaRPr lang="en-US"/>
          </a:p>
        </p:txBody>
      </p:sp>
      <p:sp>
        <p:nvSpPr>
          <p:cNvPr id="3" name="Subtitle 2"/>
          <p:cNvSpPr>
            <a:spLocks noGrp="1"/>
          </p:cNvSpPr>
          <p:nvPr>
            <p:ph type="subTitle" idx="1"/>
          </p:nvPr>
        </p:nvSpPr>
        <p:spPr>
          <a:xfrm>
            <a:off x="2032000" y="4802717"/>
            <a:ext cx="12192000"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8A1B43-41FD-419A-B06D-B46105D652B8}"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096767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8A1B43-41FD-419A-B06D-B46105D652B8}"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983486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33200" y="486834"/>
            <a:ext cx="3505200" cy="77491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17600" y="486834"/>
            <a:ext cx="10312400" cy="77491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8A1B43-41FD-419A-B06D-B46105D652B8}"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594492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ark">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7986092" y="8750300"/>
            <a:ext cx="283816" cy="274415"/>
          </a:xfrm>
          <a:prstGeom prst="rect">
            <a:avLst/>
          </a:prstGeom>
        </p:spPr>
        <p:txBody>
          <a:bodyPr/>
          <a:lstStyle>
            <a:lvl1pPr defTabSz="571500">
              <a:defRPr sz="1200"/>
            </a:lvl1pPr>
          </a:lstStyle>
          <a:p>
            <a:fld id="{86CB4B4D-7CA3-9044-876B-883B54F8677D}" type="slidenum">
              <a:t>‹#›</a:t>
            </a:fld>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848" y="8407390"/>
            <a:ext cx="460249" cy="576073"/>
          </a:xfrm>
          <a:prstGeom prst="rect">
            <a:avLst/>
          </a:prstGeom>
        </p:spPr>
      </p:pic>
    </p:spTree>
    <p:extLst>
      <p:ext uri="{BB962C8B-B14F-4D97-AF65-F5344CB8AC3E}">
        <p14:creationId xmlns:p14="http://schemas.microsoft.com/office/powerpoint/2010/main" val="96225667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85334" y="1532467"/>
            <a:ext cx="13885333" cy="3098800"/>
          </a:xfrm>
          <a:prstGeom prst="rect">
            <a:avLst/>
          </a:prstGeom>
        </p:spPr>
        <p:txBody>
          <a:bodyPr anchor="b"/>
          <a:lstStyle/>
          <a:p>
            <a:r>
              <a:t>Title Text</a:t>
            </a:r>
          </a:p>
        </p:txBody>
      </p:sp>
      <p:sp>
        <p:nvSpPr>
          <p:cNvPr id="12" name="Shape 12"/>
          <p:cNvSpPr>
            <a:spLocks noGrp="1"/>
          </p:cNvSpPr>
          <p:nvPr>
            <p:ph type="body" sz="quarter" idx="1"/>
          </p:nvPr>
        </p:nvSpPr>
        <p:spPr>
          <a:xfrm>
            <a:off x="1185334" y="4715934"/>
            <a:ext cx="13885333" cy="1058333"/>
          </a:xfrm>
          <a:prstGeom prst="rect">
            <a:avLst/>
          </a:prstGeom>
        </p:spPr>
        <p:txBody>
          <a:bodyPr anchor="t"/>
          <a:lstStyle>
            <a:lvl1pPr marL="0" indent="0" algn="ctr">
              <a:spcBef>
                <a:spcPts val="0"/>
              </a:spcBef>
              <a:buSzTx/>
              <a:buNone/>
              <a:defRPr sz="2933"/>
            </a:lvl1pPr>
            <a:lvl2pPr marL="0" indent="152408" algn="ctr">
              <a:spcBef>
                <a:spcPts val="0"/>
              </a:spcBef>
              <a:buSzTx/>
              <a:buNone/>
              <a:defRPr sz="2933"/>
            </a:lvl2pPr>
            <a:lvl3pPr marL="0" indent="304815" algn="ctr">
              <a:spcBef>
                <a:spcPts val="0"/>
              </a:spcBef>
              <a:buSzTx/>
              <a:buNone/>
              <a:defRPr sz="2933"/>
            </a:lvl3pPr>
            <a:lvl4pPr marL="0" indent="457223" algn="ctr">
              <a:spcBef>
                <a:spcPts val="0"/>
              </a:spcBef>
              <a:buSzTx/>
              <a:buNone/>
              <a:defRPr sz="2933"/>
            </a:lvl4pPr>
            <a:lvl5pPr marL="0" indent="609630" algn="ctr">
              <a:spcBef>
                <a:spcPts val="0"/>
              </a:spcBef>
              <a:buSzTx/>
              <a:buNone/>
              <a:defRPr sz="2933"/>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034633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2083979" y="448733"/>
            <a:ext cx="12090401" cy="5825067"/>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23334" y="6299200"/>
            <a:ext cx="15409333" cy="1337733"/>
          </a:xfrm>
          <a:prstGeom prst="rect">
            <a:avLst/>
          </a:prstGeom>
        </p:spPr>
        <p:txBody>
          <a:bodyPr anchor="b"/>
          <a:lstStyle/>
          <a:p>
            <a:r>
              <a:t>Title Text</a:t>
            </a:r>
          </a:p>
        </p:txBody>
      </p:sp>
      <p:sp>
        <p:nvSpPr>
          <p:cNvPr id="22" name="Shape 22"/>
          <p:cNvSpPr>
            <a:spLocks noGrp="1"/>
          </p:cNvSpPr>
          <p:nvPr>
            <p:ph type="body" sz="quarter" idx="1"/>
          </p:nvPr>
        </p:nvSpPr>
        <p:spPr>
          <a:xfrm>
            <a:off x="423334" y="7679267"/>
            <a:ext cx="15409333" cy="1058333"/>
          </a:xfrm>
          <a:prstGeom prst="rect">
            <a:avLst/>
          </a:prstGeom>
        </p:spPr>
        <p:txBody>
          <a:bodyPr anchor="t"/>
          <a:lstStyle>
            <a:lvl1pPr marL="0" indent="0" algn="ctr">
              <a:spcBef>
                <a:spcPts val="0"/>
              </a:spcBef>
              <a:buSzTx/>
              <a:buNone/>
              <a:defRPr sz="2933"/>
            </a:lvl1pPr>
            <a:lvl2pPr marL="0" indent="152408" algn="ctr">
              <a:spcBef>
                <a:spcPts val="0"/>
              </a:spcBef>
              <a:buSzTx/>
              <a:buNone/>
              <a:defRPr sz="2933"/>
            </a:lvl2pPr>
            <a:lvl3pPr marL="0" indent="304815" algn="ctr">
              <a:spcBef>
                <a:spcPts val="0"/>
              </a:spcBef>
              <a:buSzTx/>
              <a:buNone/>
              <a:defRPr sz="2933"/>
            </a:lvl3pPr>
            <a:lvl4pPr marL="0" indent="457223" algn="ctr">
              <a:spcBef>
                <a:spcPts val="0"/>
              </a:spcBef>
              <a:buSzTx/>
              <a:buNone/>
              <a:defRPr sz="2933"/>
            </a:lvl4pPr>
            <a:lvl5pPr marL="0" indent="609630" algn="ctr">
              <a:spcBef>
                <a:spcPts val="0"/>
              </a:spcBef>
              <a:buSzTx/>
              <a:buNone/>
              <a:defRPr sz="2933"/>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240118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85334" y="3022600"/>
            <a:ext cx="13885333" cy="30988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441175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8777320" y="736600"/>
            <a:ext cx="6350001" cy="76708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1100667" y="736600"/>
            <a:ext cx="6815667" cy="3742267"/>
          </a:xfrm>
          <a:prstGeom prst="rect">
            <a:avLst/>
          </a:prstGeom>
        </p:spPr>
        <p:txBody>
          <a:bodyPr anchor="b"/>
          <a:lstStyle>
            <a:lvl1pPr>
              <a:defRPr sz="5600"/>
            </a:lvl1pPr>
          </a:lstStyle>
          <a:p>
            <a:r>
              <a:t>Title Text</a:t>
            </a:r>
          </a:p>
        </p:txBody>
      </p:sp>
      <p:sp>
        <p:nvSpPr>
          <p:cNvPr id="40" name="Shape 40"/>
          <p:cNvSpPr>
            <a:spLocks noGrp="1"/>
          </p:cNvSpPr>
          <p:nvPr>
            <p:ph type="body" sz="quarter" idx="1"/>
          </p:nvPr>
        </p:nvSpPr>
        <p:spPr>
          <a:xfrm>
            <a:off x="1100667" y="4563533"/>
            <a:ext cx="6815667" cy="3843867"/>
          </a:xfrm>
          <a:prstGeom prst="rect">
            <a:avLst/>
          </a:prstGeom>
        </p:spPr>
        <p:txBody>
          <a:bodyPr anchor="t"/>
          <a:lstStyle>
            <a:lvl1pPr marL="0" indent="0" algn="ctr">
              <a:spcBef>
                <a:spcPts val="0"/>
              </a:spcBef>
              <a:buSzTx/>
              <a:buNone/>
              <a:defRPr sz="2933"/>
            </a:lvl1pPr>
            <a:lvl2pPr marL="0" indent="152408" algn="ctr">
              <a:spcBef>
                <a:spcPts val="0"/>
              </a:spcBef>
              <a:buSzTx/>
              <a:buNone/>
              <a:defRPr sz="2933"/>
            </a:lvl2pPr>
            <a:lvl3pPr marL="0" indent="304815" algn="ctr">
              <a:spcBef>
                <a:spcPts val="0"/>
              </a:spcBef>
              <a:buSzTx/>
              <a:buNone/>
              <a:defRPr sz="2933"/>
            </a:lvl3pPr>
            <a:lvl4pPr marL="0" indent="457223" algn="ctr">
              <a:spcBef>
                <a:spcPts val="0"/>
              </a:spcBef>
              <a:buSzTx/>
              <a:buNone/>
              <a:defRPr sz="2933"/>
            </a:lvl4pPr>
            <a:lvl5pPr marL="0" indent="609630" algn="ctr">
              <a:spcBef>
                <a:spcPts val="0"/>
              </a:spcBef>
              <a:buSzTx/>
              <a:buNone/>
              <a:defRPr sz="2933"/>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71032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866286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32212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8779933" y="2159000"/>
            <a:ext cx="6350000" cy="6138333"/>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126067" y="2159000"/>
            <a:ext cx="6671733" cy="6138333"/>
          </a:xfrm>
          <a:prstGeom prst="rect">
            <a:avLst/>
          </a:prstGeom>
        </p:spPr>
        <p:txBody>
          <a:bodyPr/>
          <a:lstStyle>
            <a:lvl1pPr marL="372552" indent="-372552">
              <a:spcBef>
                <a:spcPts val="3000"/>
              </a:spcBef>
              <a:defRPr sz="3000"/>
            </a:lvl1pPr>
            <a:lvl2pPr marL="745104" indent="-372552">
              <a:spcBef>
                <a:spcPts val="3000"/>
              </a:spcBef>
              <a:defRPr sz="3000"/>
            </a:lvl2pPr>
            <a:lvl3pPr marL="1117656" indent="-372552">
              <a:spcBef>
                <a:spcPts val="3000"/>
              </a:spcBef>
              <a:defRPr sz="3000"/>
            </a:lvl3pPr>
            <a:lvl4pPr marL="1490208" indent="-372552">
              <a:spcBef>
                <a:spcPts val="3000"/>
              </a:spcBef>
              <a:defRPr sz="3000"/>
            </a:lvl4pPr>
            <a:lvl5pPr marL="1862760" indent="-372552">
              <a:spcBef>
                <a:spcPts val="3000"/>
              </a:spcBef>
              <a:defRPr sz="30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6815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8A1B43-41FD-419A-B06D-B46105D652B8}"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848" y="8407390"/>
            <a:ext cx="460249" cy="576073"/>
          </a:xfrm>
          <a:prstGeom prst="rect">
            <a:avLst/>
          </a:prstGeom>
        </p:spPr>
      </p:pic>
    </p:spTree>
    <p:extLst>
      <p:ext uri="{BB962C8B-B14F-4D97-AF65-F5344CB8AC3E}">
        <p14:creationId xmlns:p14="http://schemas.microsoft.com/office/powerpoint/2010/main" val="350158554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1126067" y="1185333"/>
            <a:ext cx="14003867" cy="676486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258068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0507133" y="4699000"/>
            <a:ext cx="4936067" cy="3699933"/>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0507133" y="753534"/>
            <a:ext cx="4936067" cy="3699933"/>
          </a:xfrm>
          <a:prstGeom prst="rect">
            <a:avLst/>
          </a:prstGeom>
        </p:spPr>
        <p:txBody>
          <a:bodyPr lIns="91439" tIns="45719" rIns="91439" bIns="45719" anchor="t">
            <a:noAutofit/>
          </a:bodyPr>
          <a:lstStyle/>
          <a:p>
            <a:endParaRPr/>
          </a:p>
        </p:txBody>
      </p:sp>
      <p:sp>
        <p:nvSpPr>
          <p:cNvPr id="85" name="Shape 85"/>
          <p:cNvSpPr>
            <a:spLocks noGrp="1"/>
          </p:cNvSpPr>
          <p:nvPr>
            <p:ph type="pic" idx="15"/>
          </p:nvPr>
        </p:nvSpPr>
        <p:spPr>
          <a:xfrm>
            <a:off x="804333" y="753533"/>
            <a:ext cx="9448800" cy="76454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744105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591733" y="5969000"/>
            <a:ext cx="13081000" cy="492379"/>
          </a:xfrm>
          <a:prstGeom prst="rect">
            <a:avLst/>
          </a:prstGeom>
        </p:spPr>
        <p:txBody>
          <a:bodyPr anchor="t">
            <a:spAutoFit/>
          </a:bodyPr>
          <a:lstStyle>
            <a:lvl1pPr marL="0" indent="0" algn="ctr">
              <a:spcBef>
                <a:spcPts val="0"/>
              </a:spcBef>
              <a:buSzTx/>
              <a:buNone/>
              <a:defRPr sz="2533"/>
            </a:lvl1pPr>
          </a:lstStyle>
          <a:p>
            <a:r>
              <a:t>–Johnny Appleseed</a:t>
            </a:r>
          </a:p>
        </p:txBody>
      </p:sp>
      <p:sp>
        <p:nvSpPr>
          <p:cNvPr id="94" name="Shape 94"/>
          <p:cNvSpPr>
            <a:spLocks noGrp="1"/>
          </p:cNvSpPr>
          <p:nvPr>
            <p:ph type="body" sz="quarter" idx="14"/>
          </p:nvPr>
        </p:nvSpPr>
        <p:spPr>
          <a:xfrm>
            <a:off x="1591733" y="4008399"/>
            <a:ext cx="13081000" cy="636136"/>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754161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6256000" cy="9144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872803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Slide copy 2">
    <p:spTree>
      <p:nvGrpSpPr>
        <p:cNvPr id="1" name=""/>
        <p:cNvGrpSpPr/>
        <p:nvPr/>
      </p:nvGrpSpPr>
      <p:grpSpPr>
        <a:xfrm>
          <a:off x="0" y="0"/>
          <a:ext cx="0" cy="0"/>
          <a:chOff x="0" y="0"/>
          <a:chExt cx="0" cy="0"/>
        </a:xfrm>
      </p:grpSpPr>
      <p:pic>
        <p:nvPicPr>
          <p:cNvPr id="117" name="dark_background-widescreen-clean.tif"/>
          <p:cNvPicPr>
            <a:picLocks noChangeAspect="1"/>
          </p:cNvPicPr>
          <p:nvPr/>
        </p:nvPicPr>
        <p:blipFill>
          <a:blip r:embed="rId2">
            <a:extLst/>
          </a:blip>
          <a:stretch>
            <a:fillRect/>
          </a:stretch>
        </p:blipFill>
        <p:spPr>
          <a:xfrm>
            <a:off x="0" y="0"/>
            <a:ext cx="16256000" cy="9144000"/>
          </a:xfrm>
          <a:prstGeom prst="rect">
            <a:avLst/>
          </a:prstGeom>
          <a:ln w="12700">
            <a:miter lim="400000"/>
          </a:ln>
        </p:spPr>
      </p:pic>
      <p:pic>
        <p:nvPicPr>
          <p:cNvPr id="118" name="dark_background-widescreen-clean.tif"/>
          <p:cNvPicPr>
            <a:picLocks noChangeAspect="1"/>
          </p:cNvPicPr>
          <p:nvPr/>
        </p:nvPicPr>
        <p:blipFill>
          <a:blip r:embed="rId2">
            <a:extLst/>
          </a:blip>
          <a:srcRect b="85972"/>
          <a:stretch>
            <a:fillRect/>
          </a:stretch>
        </p:blipFill>
        <p:spPr>
          <a:xfrm>
            <a:off x="-1292124" y="-232287"/>
            <a:ext cx="18877979" cy="1489587"/>
          </a:xfrm>
          <a:prstGeom prst="rect">
            <a:avLst/>
          </a:prstGeom>
          <a:ln w="12700">
            <a:solidFill>
              <a:srgbClr val="FFFFFF"/>
            </a:solidFill>
            <a:miter lim="400000"/>
          </a:ln>
          <a:effectLst>
            <a:outerShdw blurRad="190500" dist="114300" dir="2700000" rotWithShape="0">
              <a:srgbClr val="000000">
                <a:alpha val="50000"/>
              </a:srgbClr>
            </a:outerShdw>
          </a:effectLst>
        </p:spPr>
      </p:pic>
      <p:pic>
        <p:nvPicPr>
          <p:cNvPr id="119" name="Metropolitan Policy Program-1.pdf"/>
          <p:cNvPicPr>
            <a:picLocks noChangeAspect="1"/>
          </p:cNvPicPr>
          <p:nvPr/>
        </p:nvPicPr>
        <p:blipFill>
          <a:blip r:embed="rId3">
            <a:extLst/>
          </a:blip>
          <a:srcRect t="269" r="88676" b="2111"/>
          <a:stretch>
            <a:fillRect/>
          </a:stretch>
        </p:blipFill>
        <p:spPr>
          <a:xfrm>
            <a:off x="224558" y="8432800"/>
            <a:ext cx="461242" cy="520700"/>
          </a:xfrm>
          <a:prstGeom prst="rect">
            <a:avLst/>
          </a:prstGeom>
          <a:ln w="12700">
            <a:miter lim="400000"/>
          </a:ln>
        </p:spPr>
      </p:pic>
      <p:sp>
        <p:nvSpPr>
          <p:cNvPr id="120" name="Shape 120"/>
          <p:cNvSpPr>
            <a:spLocks noGrp="1"/>
          </p:cNvSpPr>
          <p:nvPr>
            <p:ph type="sldNum" sz="quarter" idx="2"/>
          </p:nvPr>
        </p:nvSpPr>
        <p:spPr>
          <a:xfrm>
            <a:off x="7981950" y="8724900"/>
            <a:ext cx="363882" cy="359009"/>
          </a:xfrm>
          <a:prstGeom prst="rect">
            <a:avLst/>
          </a:prstGeom>
        </p:spPr>
        <p:txBody>
          <a:bodyPr lIns="76200" tIns="76200" rIns="76200" bIns="76200"/>
          <a:lstStyle>
            <a:lvl1pPr>
              <a:defRPr sz="1333">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92977534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pic>
        <p:nvPicPr>
          <p:cNvPr id="127" name="dark_background-widescreen-clean.tif"/>
          <p:cNvPicPr>
            <a:picLocks noChangeAspect="1"/>
          </p:cNvPicPr>
          <p:nvPr/>
        </p:nvPicPr>
        <p:blipFill>
          <a:blip r:embed="rId2">
            <a:extLst/>
          </a:blip>
          <a:stretch>
            <a:fillRect/>
          </a:stretch>
        </p:blipFill>
        <p:spPr>
          <a:xfrm>
            <a:off x="0" y="0"/>
            <a:ext cx="16256000" cy="9144000"/>
          </a:xfrm>
          <a:prstGeom prst="rect">
            <a:avLst/>
          </a:prstGeom>
          <a:ln w="12700">
            <a:miter lim="400000"/>
          </a:ln>
        </p:spPr>
      </p:pic>
      <p:pic>
        <p:nvPicPr>
          <p:cNvPr id="128" name="dark_background-widescreen-clean.tif"/>
          <p:cNvPicPr>
            <a:picLocks noChangeAspect="1"/>
          </p:cNvPicPr>
          <p:nvPr/>
        </p:nvPicPr>
        <p:blipFill>
          <a:blip r:embed="rId2">
            <a:extLst/>
          </a:blip>
          <a:srcRect b="85972"/>
          <a:stretch>
            <a:fillRect/>
          </a:stretch>
        </p:blipFill>
        <p:spPr>
          <a:xfrm>
            <a:off x="-1292124" y="-232287"/>
            <a:ext cx="18877979" cy="1489587"/>
          </a:xfrm>
          <a:prstGeom prst="rect">
            <a:avLst/>
          </a:prstGeom>
          <a:ln w="12700">
            <a:solidFill>
              <a:srgbClr val="FFFFFF"/>
            </a:solidFill>
            <a:miter lim="400000"/>
          </a:ln>
          <a:effectLst>
            <a:outerShdw blurRad="190500" dist="114300" dir="2700000" rotWithShape="0">
              <a:srgbClr val="000000">
                <a:alpha val="50000"/>
              </a:srgbClr>
            </a:outerShdw>
          </a:effectLst>
        </p:spPr>
      </p:pic>
      <p:pic>
        <p:nvPicPr>
          <p:cNvPr id="129" name="B_co-brand_Metro_WHT.png"/>
          <p:cNvPicPr>
            <a:picLocks noChangeAspect="1"/>
          </p:cNvPicPr>
          <p:nvPr/>
        </p:nvPicPr>
        <p:blipFill>
          <a:blip r:embed="rId3">
            <a:extLst/>
          </a:blip>
          <a:srcRect r="89714"/>
          <a:stretch>
            <a:fillRect/>
          </a:stretch>
        </p:blipFill>
        <p:spPr>
          <a:xfrm>
            <a:off x="190500" y="8462723"/>
            <a:ext cx="457200" cy="474911"/>
          </a:xfrm>
          <a:prstGeom prst="rect">
            <a:avLst/>
          </a:prstGeom>
          <a:ln w="12700">
            <a:miter lim="400000"/>
          </a:ln>
        </p:spPr>
      </p:pic>
      <p:sp>
        <p:nvSpPr>
          <p:cNvPr id="130" name="Shape 130"/>
          <p:cNvSpPr>
            <a:spLocks noGrp="1"/>
          </p:cNvSpPr>
          <p:nvPr>
            <p:ph type="sldNum" sz="quarter" idx="2"/>
          </p:nvPr>
        </p:nvSpPr>
        <p:spPr>
          <a:xfrm>
            <a:off x="7981950" y="8724900"/>
            <a:ext cx="363882" cy="359009"/>
          </a:xfrm>
          <a:prstGeom prst="rect">
            <a:avLst/>
          </a:prstGeom>
        </p:spPr>
        <p:txBody>
          <a:bodyPr lIns="76200" tIns="76200" rIns="76200" bIns="76200"/>
          <a:lstStyle>
            <a:lvl1pPr>
              <a:defRPr sz="1333">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47753618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Dark">
    <p:spTree>
      <p:nvGrpSpPr>
        <p:cNvPr id="1" name=""/>
        <p:cNvGrpSpPr/>
        <p:nvPr/>
      </p:nvGrpSpPr>
      <p:grpSpPr>
        <a:xfrm>
          <a:off x="0" y="0"/>
          <a:ext cx="0" cy="0"/>
          <a:chOff x="0" y="0"/>
          <a:chExt cx="0" cy="0"/>
        </a:xfrm>
      </p:grpSpPr>
      <p:pic>
        <p:nvPicPr>
          <p:cNvPr id="146" name="dark_background-widescreen-clean.tif"/>
          <p:cNvPicPr>
            <a:picLocks noChangeAspect="1"/>
          </p:cNvPicPr>
          <p:nvPr/>
        </p:nvPicPr>
        <p:blipFill>
          <a:blip r:embed="rId2">
            <a:extLst/>
          </a:blip>
          <a:stretch>
            <a:fillRect/>
          </a:stretch>
        </p:blipFill>
        <p:spPr>
          <a:xfrm>
            <a:off x="0" y="0"/>
            <a:ext cx="16256000" cy="9144000"/>
          </a:xfrm>
          <a:prstGeom prst="rect">
            <a:avLst/>
          </a:prstGeom>
          <a:ln w="12700">
            <a:miter lim="400000"/>
          </a:ln>
        </p:spPr>
      </p:pic>
      <p:sp>
        <p:nvSpPr>
          <p:cNvPr id="147" name="Shape 147"/>
          <p:cNvSpPr>
            <a:spLocks noGrp="1"/>
          </p:cNvSpPr>
          <p:nvPr>
            <p:ph type="sldNum" sz="quarter" idx="2"/>
          </p:nvPr>
        </p:nvSpPr>
        <p:spPr>
          <a:xfrm>
            <a:off x="7981950" y="8724900"/>
            <a:ext cx="363882" cy="359009"/>
          </a:xfrm>
          <a:prstGeom prst="rect">
            <a:avLst/>
          </a:prstGeom>
        </p:spPr>
        <p:txBody>
          <a:bodyPr lIns="76200" tIns="76200" rIns="76200" bIns="76200"/>
          <a:lstStyle>
            <a:lvl1pPr defTabSz="364085">
              <a:defRPr sz="1333">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18731311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Med blue copy">
    <p:spTree>
      <p:nvGrpSpPr>
        <p:cNvPr id="1" name=""/>
        <p:cNvGrpSpPr/>
        <p:nvPr/>
      </p:nvGrpSpPr>
      <p:grpSpPr>
        <a:xfrm>
          <a:off x="0" y="0"/>
          <a:ext cx="0" cy="0"/>
          <a:chOff x="0" y="0"/>
          <a:chExt cx="0" cy="0"/>
        </a:xfrm>
      </p:grpSpPr>
      <p:sp>
        <p:nvSpPr>
          <p:cNvPr id="162" name="Shape 162"/>
          <p:cNvSpPr/>
          <p:nvPr/>
        </p:nvSpPr>
        <p:spPr>
          <a:xfrm>
            <a:off x="-189322" y="-103518"/>
            <a:ext cx="17005772" cy="9351036"/>
          </a:xfrm>
          <a:prstGeom prst="rect">
            <a:avLst/>
          </a:prstGeom>
          <a:solidFill>
            <a:srgbClr val="4F81BF"/>
          </a:solidFill>
          <a:ln w="12700">
            <a:miter lim="400000"/>
          </a:ln>
        </p:spPr>
        <p:txBody>
          <a:bodyPr lIns="33867" tIns="33867" rIns="33867" bIns="33867" anchor="ctr"/>
          <a:lstStyle/>
          <a:p>
            <a:pPr defTabSz="550361">
              <a:defRPr sz="3200">
                <a:latin typeface="+mn-lt"/>
                <a:ea typeface="+mn-ea"/>
                <a:cs typeface="+mn-cs"/>
                <a:sym typeface="Helvetica Light"/>
              </a:defRPr>
            </a:pPr>
            <a:endParaRPr sz="2133"/>
          </a:p>
        </p:txBody>
      </p:sp>
      <p:sp>
        <p:nvSpPr>
          <p:cNvPr id="163" name="Shape 163"/>
          <p:cNvSpPr/>
          <p:nvPr/>
        </p:nvSpPr>
        <p:spPr>
          <a:xfrm>
            <a:off x="-189322" y="-257287"/>
            <a:ext cx="17005772" cy="1565804"/>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defTabSz="550361">
              <a:defRPr sz="3200">
                <a:latin typeface="+mn-lt"/>
                <a:ea typeface="+mn-ea"/>
                <a:cs typeface="+mn-cs"/>
                <a:sym typeface="Helvetica Light"/>
              </a:defRPr>
            </a:pPr>
            <a:endParaRPr sz="2133"/>
          </a:p>
        </p:txBody>
      </p:sp>
      <p:sp>
        <p:nvSpPr>
          <p:cNvPr id="164" name="Shape 1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819899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Dark blue">
    <p:spTree>
      <p:nvGrpSpPr>
        <p:cNvPr id="1" name=""/>
        <p:cNvGrpSpPr/>
        <p:nvPr/>
      </p:nvGrpSpPr>
      <p:grpSpPr>
        <a:xfrm>
          <a:off x="0" y="0"/>
          <a:ext cx="0" cy="0"/>
          <a:chOff x="0" y="0"/>
          <a:chExt cx="0" cy="0"/>
        </a:xfrm>
      </p:grpSpPr>
      <p:sp>
        <p:nvSpPr>
          <p:cNvPr id="171" name="Shape 171"/>
          <p:cNvSpPr/>
          <p:nvPr/>
        </p:nvSpPr>
        <p:spPr>
          <a:xfrm>
            <a:off x="-189322" y="-103518"/>
            <a:ext cx="17005772" cy="9351036"/>
          </a:xfrm>
          <a:prstGeom prst="rect">
            <a:avLst/>
          </a:prstGeom>
          <a:solidFill>
            <a:srgbClr val="18457A"/>
          </a:solidFill>
          <a:ln w="12700">
            <a:miter lim="400000"/>
          </a:ln>
        </p:spPr>
        <p:txBody>
          <a:bodyPr lIns="33867" tIns="33867" rIns="33867" bIns="33867" anchor="ctr"/>
          <a:lstStyle/>
          <a:p>
            <a:pPr defTabSz="550361">
              <a:defRPr sz="3200">
                <a:latin typeface="+mn-lt"/>
                <a:ea typeface="+mn-ea"/>
                <a:cs typeface="+mn-cs"/>
                <a:sym typeface="Helvetica Light"/>
              </a:defRPr>
            </a:pPr>
            <a:endParaRPr sz="2133"/>
          </a:p>
        </p:txBody>
      </p:sp>
      <p:sp>
        <p:nvSpPr>
          <p:cNvPr id="172" name="Shape 17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834213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1_Dark">
    <p:spTree>
      <p:nvGrpSpPr>
        <p:cNvPr id="1" name=""/>
        <p:cNvGrpSpPr/>
        <p:nvPr/>
      </p:nvGrpSpPr>
      <p:grpSpPr>
        <a:xfrm>
          <a:off x="0" y="0"/>
          <a:ext cx="0" cy="0"/>
          <a:chOff x="0" y="0"/>
          <a:chExt cx="0" cy="0"/>
        </a:xfrm>
      </p:grpSpPr>
      <p:pic>
        <p:nvPicPr>
          <p:cNvPr id="179" name="dark_background-widescreen-clean.tif"/>
          <p:cNvPicPr>
            <a:picLocks noChangeAspect="1"/>
          </p:cNvPicPr>
          <p:nvPr/>
        </p:nvPicPr>
        <p:blipFill>
          <a:blip r:embed="rId2">
            <a:extLst/>
          </a:blip>
          <a:stretch>
            <a:fillRect/>
          </a:stretch>
        </p:blipFill>
        <p:spPr>
          <a:xfrm>
            <a:off x="0" y="0"/>
            <a:ext cx="16256000" cy="9144000"/>
          </a:xfrm>
          <a:prstGeom prst="rect">
            <a:avLst/>
          </a:prstGeom>
          <a:ln w="12700">
            <a:miter lim="400000"/>
          </a:ln>
        </p:spPr>
      </p:pic>
      <p:sp>
        <p:nvSpPr>
          <p:cNvPr id="180" name="Shape 180"/>
          <p:cNvSpPr>
            <a:spLocks noGrp="1"/>
          </p:cNvSpPr>
          <p:nvPr>
            <p:ph type="sldNum" sz="quarter" idx="2"/>
          </p:nvPr>
        </p:nvSpPr>
        <p:spPr>
          <a:xfrm>
            <a:off x="7981950" y="8724900"/>
            <a:ext cx="363882" cy="359009"/>
          </a:xfrm>
          <a:prstGeom prst="rect">
            <a:avLst/>
          </a:prstGeom>
        </p:spPr>
        <p:txBody>
          <a:bodyPr lIns="76200" tIns="76200" rIns="76200" bIns="76200"/>
          <a:lstStyle>
            <a:lvl1pPr>
              <a:defRPr sz="1333">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425590407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133" y="2279652"/>
            <a:ext cx="14020800" cy="3803649"/>
          </a:xfrm>
        </p:spPr>
        <p:txBody>
          <a:bodyPr anchor="b"/>
          <a:lstStyle>
            <a:lvl1pPr>
              <a:defRPr sz="8000"/>
            </a:lvl1pPr>
          </a:lstStyle>
          <a:p>
            <a:r>
              <a:rPr lang="en-US" smtClean="0"/>
              <a:t>Click to edit Master title style</a:t>
            </a:r>
            <a:endParaRPr lang="en-US"/>
          </a:p>
        </p:txBody>
      </p:sp>
      <p:sp>
        <p:nvSpPr>
          <p:cNvPr id="3" name="Text Placeholder 2"/>
          <p:cNvSpPr>
            <a:spLocks noGrp="1"/>
          </p:cNvSpPr>
          <p:nvPr>
            <p:ph type="body" idx="1"/>
          </p:nvPr>
        </p:nvSpPr>
        <p:spPr>
          <a:xfrm>
            <a:off x="1109133" y="6119285"/>
            <a:ext cx="14020800" cy="2000249"/>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8A1B43-41FD-419A-B06D-B46105D652B8}"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360562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name="Dark copy 11">
    <p:spTree>
      <p:nvGrpSpPr>
        <p:cNvPr id="1" name=""/>
        <p:cNvGrpSpPr/>
        <p:nvPr/>
      </p:nvGrpSpPr>
      <p:grpSpPr>
        <a:xfrm>
          <a:off x="0" y="0"/>
          <a:ext cx="0" cy="0"/>
          <a:chOff x="0" y="0"/>
          <a:chExt cx="0" cy="0"/>
        </a:xfrm>
      </p:grpSpPr>
      <p:pic>
        <p:nvPicPr>
          <p:cNvPr id="187" name="dark_background-widescreen-clean.tif"/>
          <p:cNvPicPr>
            <a:picLocks noChangeAspect="1"/>
          </p:cNvPicPr>
          <p:nvPr/>
        </p:nvPicPr>
        <p:blipFill>
          <a:blip r:embed="rId2">
            <a:extLst/>
          </a:blip>
          <a:stretch>
            <a:fillRect/>
          </a:stretch>
        </p:blipFill>
        <p:spPr>
          <a:xfrm>
            <a:off x="0" y="0"/>
            <a:ext cx="16256000" cy="9144000"/>
          </a:xfrm>
          <a:prstGeom prst="rect">
            <a:avLst/>
          </a:prstGeom>
          <a:ln w="12700">
            <a:miter lim="400000"/>
          </a:ln>
        </p:spPr>
      </p:pic>
      <p:sp>
        <p:nvSpPr>
          <p:cNvPr id="188" name="Shape 188"/>
          <p:cNvSpPr>
            <a:spLocks noGrp="1"/>
          </p:cNvSpPr>
          <p:nvPr>
            <p:ph type="sldNum" sz="quarter" idx="2"/>
          </p:nvPr>
        </p:nvSpPr>
        <p:spPr>
          <a:xfrm>
            <a:off x="7996767" y="8763000"/>
            <a:ext cx="341440" cy="338554"/>
          </a:xfrm>
          <a:prstGeom prst="rect">
            <a:avLst/>
          </a:prstGeom>
        </p:spPr>
        <p:txBody>
          <a:bodyPr lIns="76200" tIns="76200" rIns="76200" bIns="76200"/>
          <a:lstStyle>
            <a:lvl1pPr defTabSz="364085">
              <a:defRPr sz="1200">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64165302"/>
      </p:ext>
    </p:extLst>
  </p:cSld>
  <p:clrMapOvr>
    <a:masterClrMapping/>
  </p:clrMapOvr>
  <p:transition spd="med"/>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x" preserve="1">
  <p:cSld name="1_Dark blue">
    <p:spTree>
      <p:nvGrpSpPr>
        <p:cNvPr id="1" name=""/>
        <p:cNvGrpSpPr/>
        <p:nvPr/>
      </p:nvGrpSpPr>
      <p:grpSpPr>
        <a:xfrm>
          <a:off x="0" y="0"/>
          <a:ext cx="0" cy="0"/>
          <a:chOff x="0" y="0"/>
          <a:chExt cx="0" cy="0"/>
        </a:xfrm>
      </p:grpSpPr>
      <p:sp>
        <p:nvSpPr>
          <p:cNvPr id="195" name="Shape 195"/>
          <p:cNvSpPr/>
          <p:nvPr/>
        </p:nvSpPr>
        <p:spPr>
          <a:xfrm>
            <a:off x="-189322" y="-103518"/>
            <a:ext cx="17005772" cy="9351036"/>
          </a:xfrm>
          <a:prstGeom prst="rect">
            <a:avLst/>
          </a:prstGeom>
          <a:solidFill>
            <a:srgbClr val="18457A"/>
          </a:solidFill>
          <a:ln w="12700">
            <a:miter lim="400000"/>
          </a:ln>
        </p:spPr>
        <p:txBody>
          <a:bodyPr lIns="33867" tIns="33867" rIns="33867" bIns="33867" anchor="ctr"/>
          <a:lstStyle/>
          <a:p>
            <a:pPr defTabSz="550361">
              <a:defRPr sz="3200">
                <a:latin typeface="+mn-lt"/>
                <a:ea typeface="+mn-ea"/>
                <a:cs typeface="+mn-cs"/>
                <a:sym typeface="Helvetica Light"/>
              </a:defRPr>
            </a:pPr>
            <a:endParaRPr sz="2133"/>
          </a:p>
        </p:txBody>
      </p:sp>
      <p:sp>
        <p:nvSpPr>
          <p:cNvPr id="196" name="Shape 196"/>
          <p:cNvSpPr>
            <a:spLocks noGrp="1"/>
          </p:cNvSpPr>
          <p:nvPr>
            <p:ph type="sldNum" sz="quarter" idx="2"/>
          </p:nvPr>
        </p:nvSpPr>
        <p:spPr>
          <a:xfrm>
            <a:off x="7972687" y="8720667"/>
            <a:ext cx="354264" cy="348813"/>
          </a:xfrm>
          <a:prstGeom prst="rect">
            <a:avLst/>
          </a:prstGeom>
        </p:spPr>
        <p:txBody>
          <a:bodyPr/>
          <a:lstStyle>
            <a:lvl1pPr defTabSz="550361">
              <a:defRPr>
                <a:solidFill>
                  <a:srgbClr val="000000"/>
                </a:solidFill>
                <a:latin typeface="+mn-lt"/>
                <a:ea typeface="+mn-ea"/>
                <a:cs typeface="+mn-cs"/>
                <a:sym typeface="Helvetica Light"/>
              </a:defRPr>
            </a:lvl1pPr>
          </a:lstStyle>
          <a:p>
            <a:fld id="{86CB4B4D-7CA3-9044-876B-883B54F8677D}" type="slidenum">
              <a:t>‹#›</a:t>
            </a:fld>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21" y="8548271"/>
            <a:ext cx="460249" cy="576073"/>
          </a:xfrm>
          <a:prstGeom prst="rect">
            <a:avLst/>
          </a:prstGeom>
        </p:spPr>
      </p:pic>
    </p:spTree>
    <p:extLst>
      <p:ext uri="{BB962C8B-B14F-4D97-AF65-F5344CB8AC3E}">
        <p14:creationId xmlns:p14="http://schemas.microsoft.com/office/powerpoint/2010/main" val="1792630314"/>
      </p:ext>
    </p:extLst>
  </p:cSld>
  <p:clrMapOvr>
    <a:masterClrMapping/>
  </p:clrMapOvr>
  <p:transition spd="med"/>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4B512B-9249-4DFE-B66F-72F20AB217B4}"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26706511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4B512B-9249-4DFE-B66F-72F20AB217B4}"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40280276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4B512B-9249-4DFE-B66F-72F20AB217B4}"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8308362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17600" y="2433638"/>
            <a:ext cx="6934200" cy="580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433638"/>
            <a:ext cx="6934200" cy="580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4B512B-9249-4DFE-B66F-72F20AB217B4}" type="datetimeFigureOut">
              <a:rPr lang="en-US" smtClean="0"/>
              <a:t>7/22/2017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26434521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4B512B-9249-4DFE-B66F-72F20AB217B4}" type="datetimeFigureOut">
              <a:rPr lang="en-US" smtClean="0"/>
              <a:t>7/22/2017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3974477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4B512B-9249-4DFE-B66F-72F20AB217B4}" type="datetimeFigureOut">
              <a:rPr lang="en-US" smtClean="0"/>
              <a:t>7/22/2017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379359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B512B-9249-4DFE-B66F-72F20AB217B4}" type="datetimeFigureOut">
              <a:rPr lang="en-US" smtClean="0"/>
              <a:t>7/22/2017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18100826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94B512B-9249-4DFE-B66F-72F20AB217B4}" type="datetimeFigureOut">
              <a:rPr lang="en-US" smtClean="0"/>
              <a:t>7/22/2017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424885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17600" y="2434167"/>
            <a:ext cx="6908800" cy="5801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2434167"/>
            <a:ext cx="6908800" cy="5801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8A1B43-41FD-419A-B06D-B46105D652B8}" type="datetimeFigureOut">
              <a:rPr lang="en-US" smtClean="0"/>
              <a:t>7/22/2017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205758118"/>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94B512B-9249-4DFE-B66F-72F20AB217B4}" type="datetimeFigureOut">
              <a:rPr lang="en-US" smtClean="0"/>
              <a:t>7/22/2017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3202441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4B512B-9249-4DFE-B66F-72F20AB217B4}"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19931355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33200" y="487363"/>
            <a:ext cx="3505200" cy="7748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17600" y="487363"/>
            <a:ext cx="10363200" cy="77485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4B512B-9249-4DFE-B66F-72F20AB217B4}"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40271893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4B512B-9249-4DFE-B66F-72F20AB217B4}" type="datetimeFigureOut">
              <a:rPr lang="en-US" smtClean="0"/>
              <a:t>7/22/2017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98631076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4B512B-9249-4DFE-B66F-72F20AB217B4}" type="datetimeFigureOut">
              <a:rPr lang="en-US" smtClean="0"/>
              <a:t>7/22/2017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F557DF-F66D-41D5-B99B-B9B562EA29AB}" type="slidenum">
              <a:rPr lang="en-US" smtClean="0"/>
              <a:t>‹#›</a:t>
            </a:fld>
            <a:endParaRPr lang="en-US"/>
          </a:p>
        </p:txBody>
      </p:sp>
    </p:spTree>
    <p:extLst>
      <p:ext uri="{BB962C8B-B14F-4D97-AF65-F5344CB8AC3E}">
        <p14:creationId xmlns:p14="http://schemas.microsoft.com/office/powerpoint/2010/main" val="166185826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8E3352-7F29-4F02-96ED-5D41700EA70F}"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8105730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8E3352-7F29-4F02-96ED-5D41700EA70F}"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11019298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48E3352-7F29-4F02-96ED-5D41700EA70F}"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3626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17600" y="2433638"/>
            <a:ext cx="6934200" cy="580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433638"/>
            <a:ext cx="6934200" cy="580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8E3352-7F29-4F02-96ED-5D41700EA70F}" type="datetimeFigureOut">
              <a:rPr lang="en-US" smtClean="0"/>
              <a:t>7/22/2017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1949790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8E3352-7F29-4F02-96ED-5D41700EA70F}" type="datetimeFigureOut">
              <a:rPr lang="en-US" smtClean="0"/>
              <a:t>7/22/2017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4163063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717" y="486834"/>
            <a:ext cx="14020800" cy="1767417"/>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119718" y="2241551"/>
            <a:ext cx="687704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Edit Master text styles</a:t>
            </a:r>
          </a:p>
        </p:txBody>
      </p:sp>
      <p:sp>
        <p:nvSpPr>
          <p:cNvPr id="4" name="Content Placeholder 3"/>
          <p:cNvSpPr>
            <a:spLocks noGrp="1"/>
          </p:cNvSpPr>
          <p:nvPr>
            <p:ph sz="half" idx="2"/>
          </p:nvPr>
        </p:nvSpPr>
        <p:spPr>
          <a:xfrm>
            <a:off x="1119718" y="3340100"/>
            <a:ext cx="6877049" cy="4912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29600" y="2241551"/>
            <a:ext cx="691091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Edit Master text styles</a:t>
            </a:r>
          </a:p>
        </p:txBody>
      </p:sp>
      <p:sp>
        <p:nvSpPr>
          <p:cNvPr id="6" name="Content Placeholder 5"/>
          <p:cNvSpPr>
            <a:spLocks noGrp="1"/>
          </p:cNvSpPr>
          <p:nvPr>
            <p:ph sz="quarter" idx="4"/>
          </p:nvPr>
        </p:nvSpPr>
        <p:spPr>
          <a:xfrm>
            <a:off x="8229600" y="3340100"/>
            <a:ext cx="6910917" cy="4912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8A1B43-41FD-419A-B06D-B46105D652B8}" type="datetimeFigureOut">
              <a:rPr lang="en-US" smtClean="0"/>
              <a:t>7/22/2017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773824329"/>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8E3352-7F29-4F02-96ED-5D41700EA70F}" type="datetimeFigureOut">
              <a:rPr lang="en-US" smtClean="0"/>
              <a:t>7/22/2017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20185970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8E3352-7F29-4F02-96ED-5D41700EA70F}" type="datetimeFigureOut">
              <a:rPr lang="en-US" smtClean="0"/>
              <a:t>7/22/2017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26018241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48E3352-7F29-4F02-96ED-5D41700EA70F}" type="datetimeFigureOut">
              <a:rPr lang="en-US" smtClean="0"/>
              <a:t>7/22/2017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3963469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48E3352-7F29-4F02-96ED-5D41700EA70F}" type="datetimeFigureOut">
              <a:rPr lang="en-US" smtClean="0"/>
              <a:t>7/22/2017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28229837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8E3352-7F29-4F02-96ED-5D41700EA70F}"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4096150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33200" y="487363"/>
            <a:ext cx="3505200" cy="7748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17600" y="487363"/>
            <a:ext cx="10363200" cy="77485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8E3352-7F29-4F02-96ED-5D41700EA70F}" type="datetimeFigureOut">
              <a:rPr lang="en-US" smtClean="0"/>
              <a:t>7/22/2017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675959-B35F-45CA-9FAB-B6CBB2A03A5F}" type="slidenum">
              <a:rPr lang="en-US" smtClean="0"/>
              <a:t>‹#›</a:t>
            </a:fld>
            <a:endParaRPr lang="en-US"/>
          </a:p>
        </p:txBody>
      </p:sp>
    </p:spTree>
    <p:extLst>
      <p:ext uri="{BB962C8B-B14F-4D97-AF65-F5344CB8AC3E}">
        <p14:creationId xmlns:p14="http://schemas.microsoft.com/office/powerpoint/2010/main" val="244682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8A1B43-41FD-419A-B06D-B46105D652B8}" type="datetimeFigureOut">
              <a:rPr lang="en-US" smtClean="0"/>
              <a:t>7/22/2017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11120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848" y="8407390"/>
            <a:ext cx="460249" cy="576073"/>
          </a:xfrm>
          <a:prstGeom prst="rect">
            <a:avLst/>
          </a:prstGeom>
        </p:spPr>
      </p:pic>
    </p:spTree>
    <p:extLst>
      <p:ext uri="{BB962C8B-B14F-4D97-AF65-F5344CB8AC3E}">
        <p14:creationId xmlns:p14="http://schemas.microsoft.com/office/powerpoint/2010/main" val="33886529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718" y="609600"/>
            <a:ext cx="5242983" cy="2133600"/>
          </a:xfrm>
        </p:spPr>
        <p:txBody>
          <a:bodyPr anchor="b"/>
          <a:lstStyle>
            <a:lvl1pPr>
              <a:defRPr sz="4267"/>
            </a:lvl1pPr>
          </a:lstStyle>
          <a:p>
            <a:r>
              <a:rPr lang="en-US" smtClean="0"/>
              <a:t>Click to edit Master title style</a:t>
            </a:r>
            <a:endParaRPr lang="en-US"/>
          </a:p>
        </p:txBody>
      </p:sp>
      <p:sp>
        <p:nvSpPr>
          <p:cNvPr id="3" name="Content Placeholder 2"/>
          <p:cNvSpPr>
            <a:spLocks noGrp="1"/>
          </p:cNvSpPr>
          <p:nvPr>
            <p:ph idx="1"/>
          </p:nvPr>
        </p:nvSpPr>
        <p:spPr>
          <a:xfrm>
            <a:off x="6910917" y="1316567"/>
            <a:ext cx="8229600"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19718" y="2743200"/>
            <a:ext cx="524298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Edit Master text styles</a:t>
            </a:r>
          </a:p>
        </p:txBody>
      </p:sp>
      <p:sp>
        <p:nvSpPr>
          <p:cNvPr id="5" name="Date Placeholder 4"/>
          <p:cNvSpPr>
            <a:spLocks noGrp="1"/>
          </p:cNvSpPr>
          <p:nvPr>
            <p:ph type="dt" sz="half" idx="10"/>
          </p:nvPr>
        </p:nvSpPr>
        <p:spPr/>
        <p:txBody>
          <a:bodyPr/>
          <a:lstStyle/>
          <a:p>
            <a:fld id="{DA8A1B43-41FD-419A-B06D-B46105D652B8}" type="datetimeFigureOut">
              <a:rPr lang="en-US" smtClean="0"/>
              <a:t>7/22/2017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173567829"/>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718" y="609600"/>
            <a:ext cx="5242983" cy="2133600"/>
          </a:xfrm>
        </p:spPr>
        <p:txBody>
          <a:bodyPr anchor="b"/>
          <a:lstStyle>
            <a:lvl1pPr>
              <a:defRPr sz="4267"/>
            </a:lvl1pPr>
          </a:lstStyle>
          <a:p>
            <a:r>
              <a:rPr lang="en-US" smtClean="0"/>
              <a:t>Click to edit Master title style</a:t>
            </a:r>
            <a:endParaRPr lang="en-US"/>
          </a:p>
        </p:txBody>
      </p:sp>
      <p:sp>
        <p:nvSpPr>
          <p:cNvPr id="3" name="Picture Placeholder 2"/>
          <p:cNvSpPr>
            <a:spLocks noGrp="1"/>
          </p:cNvSpPr>
          <p:nvPr>
            <p:ph type="pic" idx="1"/>
          </p:nvPr>
        </p:nvSpPr>
        <p:spPr>
          <a:xfrm>
            <a:off x="6910917" y="1316567"/>
            <a:ext cx="8229600" cy="64981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1119718" y="2743200"/>
            <a:ext cx="524298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Edit Master text styles</a:t>
            </a:r>
          </a:p>
        </p:txBody>
      </p:sp>
      <p:sp>
        <p:nvSpPr>
          <p:cNvPr id="5" name="Date Placeholder 4"/>
          <p:cNvSpPr>
            <a:spLocks noGrp="1"/>
          </p:cNvSpPr>
          <p:nvPr>
            <p:ph type="dt" sz="half" idx="10"/>
          </p:nvPr>
        </p:nvSpPr>
        <p:spPr/>
        <p:txBody>
          <a:bodyPr/>
          <a:lstStyle/>
          <a:p>
            <a:fld id="{DA8A1B43-41FD-419A-B06D-B46105D652B8}" type="datetimeFigureOut">
              <a:rPr lang="en-US" smtClean="0"/>
              <a:t>7/22/2017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413456736"/>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845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486834"/>
            <a:ext cx="14020800" cy="176741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117600" y="2434167"/>
            <a:ext cx="14020800" cy="580178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117600" y="8475134"/>
            <a:ext cx="3657600"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DA8A1B43-41FD-419A-B06D-B46105D652B8}" type="datetimeFigureOut">
              <a:rPr lang="en-US" smtClean="0"/>
              <a:t>7/22/2017</a:t>
            </a:fld>
            <a:endParaRPr lang="en-US"/>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15538210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iming>
    <p:tnLst>
      <p:par>
        <p:cTn id="1" dur="indefinite" restart="never" nodeType="tmRoot"/>
      </p:par>
    </p:tnLst>
  </p:timing>
  <p:hf sldNum="0"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8457A"/>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26067" y="635000"/>
            <a:ext cx="14003867" cy="1524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126067" y="2159000"/>
            <a:ext cx="14003867" cy="613833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024706" y="8720667"/>
            <a:ext cx="354264" cy="348813"/>
          </a:xfrm>
          <a:prstGeom prst="rect">
            <a:avLst/>
          </a:prstGeom>
          <a:ln w="12700">
            <a:miter lim="400000"/>
          </a:ln>
        </p:spPr>
        <p:txBody>
          <a:bodyPr wrap="none" lIns="50800" tIns="50800" rIns="50800" bIns="50800">
            <a:spAutoFit/>
          </a:bodyPr>
          <a:lstStyle>
            <a:lvl1pPr>
              <a:defRPr sz="1600"/>
            </a:lvl1pPr>
          </a:lstStyle>
          <a:p>
            <a:fld id="{86CB4B4D-7CA3-9044-876B-883B54F8677D}" type="slidenum">
              <a:t>‹#›</a:t>
            </a:fld>
            <a:endParaRPr/>
          </a:p>
        </p:txBody>
      </p:sp>
    </p:spTree>
    <p:extLst>
      <p:ext uri="{BB962C8B-B14F-4D97-AF65-F5344CB8AC3E}">
        <p14:creationId xmlns:p14="http://schemas.microsoft.com/office/powerpoint/2010/main" val="1533813845"/>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Lst>
  <p:transition spd="med"/>
  <p:timing>
    <p:tnLst>
      <p:par>
        <p:cTn id="1" dur="indefinite" restart="never" nodeType="tmRoot"/>
      </p:par>
    </p:tnLst>
  </p:timing>
  <p:txStyles>
    <p:titleStyle>
      <a:lvl1pPr marL="0" marR="0" indent="0" algn="ctr" defTabSz="550361" rtl="0" latinLnBrk="0">
        <a:lnSpc>
          <a:spcPct val="100000"/>
        </a:lnSpc>
        <a:spcBef>
          <a:spcPts val="0"/>
        </a:spcBef>
        <a:spcAft>
          <a:spcPts val="0"/>
        </a:spcAft>
        <a:buClrTx/>
        <a:buSzTx/>
        <a:buFontTx/>
        <a:buNone/>
        <a:tabLst/>
        <a:defRPr sz="7467" b="0" i="0" u="none" strike="noStrike" cap="none" spc="0" baseline="0">
          <a:ln>
            <a:noFill/>
          </a:ln>
          <a:solidFill>
            <a:srgbClr val="000000"/>
          </a:solidFill>
          <a:uFillTx/>
          <a:latin typeface="+mn-lt"/>
          <a:ea typeface="+mn-ea"/>
          <a:cs typeface="+mn-cs"/>
          <a:sym typeface="Helvetica Light"/>
        </a:defRPr>
      </a:lvl1pPr>
      <a:lvl2pPr marL="0" marR="0" indent="152408" algn="ctr" defTabSz="550361" rtl="0" latinLnBrk="0">
        <a:lnSpc>
          <a:spcPct val="100000"/>
        </a:lnSpc>
        <a:spcBef>
          <a:spcPts val="0"/>
        </a:spcBef>
        <a:spcAft>
          <a:spcPts val="0"/>
        </a:spcAft>
        <a:buClrTx/>
        <a:buSzTx/>
        <a:buFontTx/>
        <a:buNone/>
        <a:tabLst/>
        <a:defRPr sz="7467" b="0" i="0" u="none" strike="noStrike" cap="none" spc="0" baseline="0">
          <a:ln>
            <a:noFill/>
          </a:ln>
          <a:solidFill>
            <a:srgbClr val="000000"/>
          </a:solidFill>
          <a:uFillTx/>
          <a:latin typeface="+mn-lt"/>
          <a:ea typeface="+mn-ea"/>
          <a:cs typeface="+mn-cs"/>
          <a:sym typeface="Helvetica Light"/>
        </a:defRPr>
      </a:lvl2pPr>
      <a:lvl3pPr marL="0" marR="0" indent="304815" algn="ctr" defTabSz="550361" rtl="0" latinLnBrk="0">
        <a:lnSpc>
          <a:spcPct val="100000"/>
        </a:lnSpc>
        <a:spcBef>
          <a:spcPts val="0"/>
        </a:spcBef>
        <a:spcAft>
          <a:spcPts val="0"/>
        </a:spcAft>
        <a:buClrTx/>
        <a:buSzTx/>
        <a:buFontTx/>
        <a:buNone/>
        <a:tabLst/>
        <a:defRPr sz="7467" b="0" i="0" u="none" strike="noStrike" cap="none" spc="0" baseline="0">
          <a:ln>
            <a:noFill/>
          </a:ln>
          <a:solidFill>
            <a:srgbClr val="000000"/>
          </a:solidFill>
          <a:uFillTx/>
          <a:latin typeface="+mn-lt"/>
          <a:ea typeface="+mn-ea"/>
          <a:cs typeface="+mn-cs"/>
          <a:sym typeface="Helvetica Light"/>
        </a:defRPr>
      </a:lvl3pPr>
      <a:lvl4pPr marL="0" marR="0" indent="457223" algn="ctr" defTabSz="550361" rtl="0" latinLnBrk="0">
        <a:lnSpc>
          <a:spcPct val="100000"/>
        </a:lnSpc>
        <a:spcBef>
          <a:spcPts val="0"/>
        </a:spcBef>
        <a:spcAft>
          <a:spcPts val="0"/>
        </a:spcAft>
        <a:buClrTx/>
        <a:buSzTx/>
        <a:buFontTx/>
        <a:buNone/>
        <a:tabLst/>
        <a:defRPr sz="7467" b="0" i="0" u="none" strike="noStrike" cap="none" spc="0" baseline="0">
          <a:ln>
            <a:noFill/>
          </a:ln>
          <a:solidFill>
            <a:srgbClr val="000000"/>
          </a:solidFill>
          <a:uFillTx/>
          <a:latin typeface="+mn-lt"/>
          <a:ea typeface="+mn-ea"/>
          <a:cs typeface="+mn-cs"/>
          <a:sym typeface="Helvetica Light"/>
        </a:defRPr>
      </a:lvl4pPr>
      <a:lvl5pPr marL="0" marR="0" indent="609630" algn="ctr" defTabSz="550361" rtl="0" latinLnBrk="0">
        <a:lnSpc>
          <a:spcPct val="100000"/>
        </a:lnSpc>
        <a:spcBef>
          <a:spcPts val="0"/>
        </a:spcBef>
        <a:spcAft>
          <a:spcPts val="0"/>
        </a:spcAft>
        <a:buClrTx/>
        <a:buSzTx/>
        <a:buFontTx/>
        <a:buNone/>
        <a:tabLst/>
        <a:defRPr sz="7467" b="0" i="0" u="none" strike="noStrike" cap="none" spc="0" baseline="0">
          <a:ln>
            <a:noFill/>
          </a:ln>
          <a:solidFill>
            <a:srgbClr val="000000"/>
          </a:solidFill>
          <a:uFillTx/>
          <a:latin typeface="+mn-lt"/>
          <a:ea typeface="+mn-ea"/>
          <a:cs typeface="+mn-cs"/>
          <a:sym typeface="Helvetica Light"/>
        </a:defRPr>
      </a:lvl5pPr>
      <a:lvl6pPr marL="0" marR="0" indent="762038" algn="ctr" defTabSz="550361" rtl="0" latinLnBrk="0">
        <a:lnSpc>
          <a:spcPct val="100000"/>
        </a:lnSpc>
        <a:spcBef>
          <a:spcPts val="0"/>
        </a:spcBef>
        <a:spcAft>
          <a:spcPts val="0"/>
        </a:spcAft>
        <a:buClrTx/>
        <a:buSzTx/>
        <a:buFontTx/>
        <a:buNone/>
        <a:tabLst/>
        <a:defRPr sz="7467" b="0" i="0" u="none" strike="noStrike" cap="none" spc="0" baseline="0">
          <a:ln>
            <a:noFill/>
          </a:ln>
          <a:solidFill>
            <a:srgbClr val="000000"/>
          </a:solidFill>
          <a:uFillTx/>
          <a:latin typeface="+mn-lt"/>
          <a:ea typeface="+mn-ea"/>
          <a:cs typeface="+mn-cs"/>
          <a:sym typeface="Helvetica Light"/>
        </a:defRPr>
      </a:lvl6pPr>
      <a:lvl7pPr marL="0" marR="0" indent="914446" algn="ctr" defTabSz="550361" rtl="0" latinLnBrk="0">
        <a:lnSpc>
          <a:spcPct val="100000"/>
        </a:lnSpc>
        <a:spcBef>
          <a:spcPts val="0"/>
        </a:spcBef>
        <a:spcAft>
          <a:spcPts val="0"/>
        </a:spcAft>
        <a:buClrTx/>
        <a:buSzTx/>
        <a:buFontTx/>
        <a:buNone/>
        <a:tabLst/>
        <a:defRPr sz="7467" b="0" i="0" u="none" strike="noStrike" cap="none" spc="0" baseline="0">
          <a:ln>
            <a:noFill/>
          </a:ln>
          <a:solidFill>
            <a:srgbClr val="000000"/>
          </a:solidFill>
          <a:uFillTx/>
          <a:latin typeface="+mn-lt"/>
          <a:ea typeface="+mn-ea"/>
          <a:cs typeface="+mn-cs"/>
          <a:sym typeface="Helvetica Light"/>
        </a:defRPr>
      </a:lvl7pPr>
      <a:lvl8pPr marL="0" marR="0" indent="1066853" algn="ctr" defTabSz="550361" rtl="0" latinLnBrk="0">
        <a:lnSpc>
          <a:spcPct val="100000"/>
        </a:lnSpc>
        <a:spcBef>
          <a:spcPts val="0"/>
        </a:spcBef>
        <a:spcAft>
          <a:spcPts val="0"/>
        </a:spcAft>
        <a:buClrTx/>
        <a:buSzTx/>
        <a:buFontTx/>
        <a:buNone/>
        <a:tabLst/>
        <a:defRPr sz="7467" b="0" i="0" u="none" strike="noStrike" cap="none" spc="0" baseline="0">
          <a:ln>
            <a:noFill/>
          </a:ln>
          <a:solidFill>
            <a:srgbClr val="000000"/>
          </a:solidFill>
          <a:uFillTx/>
          <a:latin typeface="+mn-lt"/>
          <a:ea typeface="+mn-ea"/>
          <a:cs typeface="+mn-cs"/>
          <a:sym typeface="Helvetica Light"/>
        </a:defRPr>
      </a:lvl8pPr>
      <a:lvl9pPr marL="0" marR="0" indent="1219261" algn="ctr" defTabSz="550361" rtl="0" latinLnBrk="0">
        <a:lnSpc>
          <a:spcPct val="100000"/>
        </a:lnSpc>
        <a:spcBef>
          <a:spcPts val="0"/>
        </a:spcBef>
        <a:spcAft>
          <a:spcPts val="0"/>
        </a:spcAft>
        <a:buClrTx/>
        <a:buSzTx/>
        <a:buFontTx/>
        <a:buNone/>
        <a:tabLst/>
        <a:defRPr sz="7467" b="0" i="0" u="none" strike="noStrike" cap="none" spc="0" baseline="0">
          <a:ln>
            <a:noFill/>
          </a:ln>
          <a:solidFill>
            <a:srgbClr val="000000"/>
          </a:solidFill>
          <a:uFillTx/>
          <a:latin typeface="+mn-lt"/>
          <a:ea typeface="+mn-ea"/>
          <a:cs typeface="+mn-cs"/>
          <a:sym typeface="Helvetica Light"/>
        </a:defRPr>
      </a:lvl9pPr>
    </p:titleStyle>
    <p:bodyStyle>
      <a:lvl1pPr marL="423355" marR="0" indent="-423355" algn="l" defTabSz="550361" rtl="0" latinLnBrk="0">
        <a:lnSpc>
          <a:spcPct val="100000"/>
        </a:lnSpc>
        <a:spcBef>
          <a:spcPts val="3934"/>
        </a:spcBef>
        <a:spcAft>
          <a:spcPts val="0"/>
        </a:spcAft>
        <a:buClrTx/>
        <a:buSzPct val="75000"/>
        <a:buFontTx/>
        <a:buChar char="•"/>
        <a:tabLst/>
        <a:defRPr sz="3467" b="0" i="0" u="none" strike="noStrike" cap="none" spc="0" baseline="0">
          <a:ln>
            <a:noFill/>
          </a:ln>
          <a:solidFill>
            <a:srgbClr val="000000"/>
          </a:solidFill>
          <a:uFillTx/>
          <a:latin typeface="+mn-lt"/>
          <a:ea typeface="+mn-ea"/>
          <a:cs typeface="+mn-cs"/>
          <a:sym typeface="Helvetica Light"/>
        </a:defRPr>
      </a:lvl1pPr>
      <a:lvl2pPr marL="846709" marR="0" indent="-423355" algn="l" defTabSz="550361" rtl="0" latinLnBrk="0">
        <a:lnSpc>
          <a:spcPct val="100000"/>
        </a:lnSpc>
        <a:spcBef>
          <a:spcPts val="3934"/>
        </a:spcBef>
        <a:spcAft>
          <a:spcPts val="0"/>
        </a:spcAft>
        <a:buClrTx/>
        <a:buSzPct val="75000"/>
        <a:buFontTx/>
        <a:buChar char="•"/>
        <a:tabLst/>
        <a:defRPr sz="3467" b="0" i="0" u="none" strike="noStrike" cap="none" spc="0" baseline="0">
          <a:ln>
            <a:noFill/>
          </a:ln>
          <a:solidFill>
            <a:srgbClr val="000000"/>
          </a:solidFill>
          <a:uFillTx/>
          <a:latin typeface="+mn-lt"/>
          <a:ea typeface="+mn-ea"/>
          <a:cs typeface="+mn-cs"/>
          <a:sym typeface="Helvetica Light"/>
        </a:defRPr>
      </a:lvl2pPr>
      <a:lvl3pPr marL="1270064" marR="0" indent="-423355" algn="l" defTabSz="550361" rtl="0" latinLnBrk="0">
        <a:lnSpc>
          <a:spcPct val="100000"/>
        </a:lnSpc>
        <a:spcBef>
          <a:spcPts val="3934"/>
        </a:spcBef>
        <a:spcAft>
          <a:spcPts val="0"/>
        </a:spcAft>
        <a:buClrTx/>
        <a:buSzPct val="75000"/>
        <a:buFontTx/>
        <a:buChar char="•"/>
        <a:tabLst/>
        <a:defRPr sz="3467" b="0" i="0" u="none" strike="noStrike" cap="none" spc="0" baseline="0">
          <a:ln>
            <a:noFill/>
          </a:ln>
          <a:solidFill>
            <a:srgbClr val="000000"/>
          </a:solidFill>
          <a:uFillTx/>
          <a:latin typeface="+mn-lt"/>
          <a:ea typeface="+mn-ea"/>
          <a:cs typeface="+mn-cs"/>
          <a:sym typeface="Helvetica Light"/>
        </a:defRPr>
      </a:lvl3pPr>
      <a:lvl4pPr marL="1693418" marR="0" indent="-423355" algn="l" defTabSz="550361" rtl="0" latinLnBrk="0">
        <a:lnSpc>
          <a:spcPct val="100000"/>
        </a:lnSpc>
        <a:spcBef>
          <a:spcPts val="3934"/>
        </a:spcBef>
        <a:spcAft>
          <a:spcPts val="0"/>
        </a:spcAft>
        <a:buClrTx/>
        <a:buSzPct val="75000"/>
        <a:buFontTx/>
        <a:buChar char="•"/>
        <a:tabLst/>
        <a:defRPr sz="3467" b="0" i="0" u="none" strike="noStrike" cap="none" spc="0" baseline="0">
          <a:ln>
            <a:noFill/>
          </a:ln>
          <a:solidFill>
            <a:srgbClr val="000000"/>
          </a:solidFill>
          <a:uFillTx/>
          <a:latin typeface="+mn-lt"/>
          <a:ea typeface="+mn-ea"/>
          <a:cs typeface="+mn-cs"/>
          <a:sym typeface="Helvetica Light"/>
        </a:defRPr>
      </a:lvl4pPr>
      <a:lvl5pPr marL="2116773" marR="0" indent="-423355" algn="l" defTabSz="550361" rtl="0" latinLnBrk="0">
        <a:lnSpc>
          <a:spcPct val="100000"/>
        </a:lnSpc>
        <a:spcBef>
          <a:spcPts val="3934"/>
        </a:spcBef>
        <a:spcAft>
          <a:spcPts val="0"/>
        </a:spcAft>
        <a:buClrTx/>
        <a:buSzPct val="75000"/>
        <a:buFontTx/>
        <a:buChar char="•"/>
        <a:tabLst/>
        <a:defRPr sz="3467" b="0" i="0" u="none" strike="noStrike" cap="none" spc="0" baseline="0">
          <a:ln>
            <a:noFill/>
          </a:ln>
          <a:solidFill>
            <a:srgbClr val="000000"/>
          </a:solidFill>
          <a:uFillTx/>
          <a:latin typeface="+mn-lt"/>
          <a:ea typeface="+mn-ea"/>
          <a:cs typeface="+mn-cs"/>
          <a:sym typeface="Helvetica Light"/>
        </a:defRPr>
      </a:lvl5pPr>
      <a:lvl6pPr marL="2540127" marR="0" indent="-423355" algn="l" defTabSz="550361" rtl="0" latinLnBrk="0">
        <a:lnSpc>
          <a:spcPct val="100000"/>
        </a:lnSpc>
        <a:spcBef>
          <a:spcPts val="3934"/>
        </a:spcBef>
        <a:spcAft>
          <a:spcPts val="0"/>
        </a:spcAft>
        <a:buClrTx/>
        <a:buSzPct val="75000"/>
        <a:buFontTx/>
        <a:buChar char="•"/>
        <a:tabLst/>
        <a:defRPr sz="3467" b="0" i="0" u="none" strike="noStrike" cap="none" spc="0" baseline="0">
          <a:ln>
            <a:noFill/>
          </a:ln>
          <a:solidFill>
            <a:srgbClr val="000000"/>
          </a:solidFill>
          <a:uFillTx/>
          <a:latin typeface="+mn-lt"/>
          <a:ea typeface="+mn-ea"/>
          <a:cs typeface="+mn-cs"/>
          <a:sym typeface="Helvetica Light"/>
        </a:defRPr>
      </a:lvl6pPr>
      <a:lvl7pPr marL="2963482" marR="0" indent="-423355" algn="l" defTabSz="550361" rtl="0" latinLnBrk="0">
        <a:lnSpc>
          <a:spcPct val="100000"/>
        </a:lnSpc>
        <a:spcBef>
          <a:spcPts val="3934"/>
        </a:spcBef>
        <a:spcAft>
          <a:spcPts val="0"/>
        </a:spcAft>
        <a:buClrTx/>
        <a:buSzPct val="75000"/>
        <a:buFontTx/>
        <a:buChar char="•"/>
        <a:tabLst/>
        <a:defRPr sz="3467" b="0" i="0" u="none" strike="noStrike" cap="none" spc="0" baseline="0">
          <a:ln>
            <a:noFill/>
          </a:ln>
          <a:solidFill>
            <a:srgbClr val="000000"/>
          </a:solidFill>
          <a:uFillTx/>
          <a:latin typeface="+mn-lt"/>
          <a:ea typeface="+mn-ea"/>
          <a:cs typeface="+mn-cs"/>
          <a:sym typeface="Helvetica Light"/>
        </a:defRPr>
      </a:lvl7pPr>
      <a:lvl8pPr marL="3386836" marR="0" indent="-423355" algn="l" defTabSz="550361" rtl="0" latinLnBrk="0">
        <a:lnSpc>
          <a:spcPct val="100000"/>
        </a:lnSpc>
        <a:spcBef>
          <a:spcPts val="3934"/>
        </a:spcBef>
        <a:spcAft>
          <a:spcPts val="0"/>
        </a:spcAft>
        <a:buClrTx/>
        <a:buSzPct val="75000"/>
        <a:buFontTx/>
        <a:buChar char="•"/>
        <a:tabLst/>
        <a:defRPr sz="3467" b="0" i="0" u="none" strike="noStrike" cap="none" spc="0" baseline="0">
          <a:ln>
            <a:noFill/>
          </a:ln>
          <a:solidFill>
            <a:srgbClr val="000000"/>
          </a:solidFill>
          <a:uFillTx/>
          <a:latin typeface="+mn-lt"/>
          <a:ea typeface="+mn-ea"/>
          <a:cs typeface="+mn-cs"/>
          <a:sym typeface="Helvetica Light"/>
        </a:defRPr>
      </a:lvl8pPr>
      <a:lvl9pPr marL="3810191" marR="0" indent="-423355" algn="l" defTabSz="550361" rtl="0" latinLnBrk="0">
        <a:lnSpc>
          <a:spcPct val="100000"/>
        </a:lnSpc>
        <a:spcBef>
          <a:spcPts val="3934"/>
        </a:spcBef>
        <a:spcAft>
          <a:spcPts val="0"/>
        </a:spcAft>
        <a:buClrTx/>
        <a:buSzPct val="75000"/>
        <a:buFontTx/>
        <a:buChar char="•"/>
        <a:tabLst/>
        <a:defRPr sz="3467"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46127"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nterstate Regular Comp"/>
        </a:defRPr>
      </a:lvl1pPr>
      <a:lvl2pPr marL="0" marR="0" indent="152408" algn="ctr" defTabSz="546127"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nterstate Regular Comp"/>
        </a:defRPr>
      </a:lvl2pPr>
      <a:lvl3pPr marL="0" marR="0" indent="304815" algn="ctr" defTabSz="546127"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nterstate Regular Comp"/>
        </a:defRPr>
      </a:lvl3pPr>
      <a:lvl4pPr marL="0" marR="0" indent="457223" algn="ctr" defTabSz="546127"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nterstate Regular Comp"/>
        </a:defRPr>
      </a:lvl4pPr>
      <a:lvl5pPr marL="0" marR="0" indent="609630" algn="ctr" defTabSz="546127"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nterstate Regular Comp"/>
        </a:defRPr>
      </a:lvl5pPr>
      <a:lvl6pPr marL="0" marR="0" indent="762038" algn="ctr" defTabSz="546127"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nterstate Regular Comp"/>
        </a:defRPr>
      </a:lvl6pPr>
      <a:lvl7pPr marL="0" marR="0" indent="914446" algn="ctr" defTabSz="546127"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nterstate Regular Comp"/>
        </a:defRPr>
      </a:lvl7pPr>
      <a:lvl8pPr marL="0" marR="0" indent="1066853" algn="ctr" defTabSz="546127"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nterstate Regular Comp"/>
        </a:defRPr>
      </a:lvl8pPr>
      <a:lvl9pPr marL="0" marR="0" indent="1219261" algn="ctr" defTabSz="546127"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nterstate Regular Comp"/>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845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117600" y="8475663"/>
            <a:ext cx="3657600" cy="485775"/>
          </a:xfrm>
          <a:prstGeom prst="rect">
            <a:avLst/>
          </a:prstGeom>
        </p:spPr>
        <p:txBody>
          <a:bodyPr vert="horz" lIns="91440" tIns="45720" rIns="91440" bIns="45720" rtlCol="0" anchor="ctr"/>
          <a:lstStyle>
            <a:lvl1pPr algn="l">
              <a:defRPr sz="1200">
                <a:solidFill>
                  <a:schemeClr val="tx1">
                    <a:tint val="75000"/>
                  </a:schemeClr>
                </a:solidFill>
              </a:defRPr>
            </a:lvl1pPr>
          </a:lstStyle>
          <a:p>
            <a:fld id="{E94B512B-9249-4DFE-B66F-72F20AB217B4}" type="datetimeFigureOut">
              <a:rPr lang="en-US" smtClean="0"/>
              <a:t>7/22/2017</a:t>
            </a:fld>
            <a:endParaRPr lang="en-US"/>
          </a:p>
        </p:txBody>
      </p:sp>
      <p:sp>
        <p:nvSpPr>
          <p:cNvPr id="5" name="Footer Placeholder 4"/>
          <p:cNvSpPr>
            <a:spLocks noGrp="1"/>
          </p:cNvSpPr>
          <p:nvPr>
            <p:ph type="ftr" sz="quarter" idx="3"/>
          </p:nvPr>
        </p:nvSpPr>
        <p:spPr>
          <a:xfrm>
            <a:off x="5384800" y="8475663"/>
            <a:ext cx="5486400"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480800" y="8475663"/>
            <a:ext cx="3657600"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F4F557DF-F66D-41D5-B99B-B9B562EA29AB}" type="slidenum">
              <a:rPr lang="en-US" smtClean="0"/>
              <a:t>‹#›</a:t>
            </a:fld>
            <a:endParaRPr lang="en-US"/>
          </a:p>
        </p:txBody>
      </p:sp>
    </p:spTree>
    <p:extLst>
      <p:ext uri="{BB962C8B-B14F-4D97-AF65-F5344CB8AC3E}">
        <p14:creationId xmlns:p14="http://schemas.microsoft.com/office/powerpoint/2010/main" val="321801702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845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117600" y="8475663"/>
            <a:ext cx="3657600" cy="485775"/>
          </a:xfrm>
          <a:prstGeom prst="rect">
            <a:avLst/>
          </a:prstGeom>
        </p:spPr>
        <p:txBody>
          <a:bodyPr vert="horz" lIns="91440" tIns="45720" rIns="91440" bIns="45720" rtlCol="0" anchor="ctr"/>
          <a:lstStyle>
            <a:lvl1pPr algn="l">
              <a:defRPr sz="1200">
                <a:solidFill>
                  <a:schemeClr val="tx1">
                    <a:tint val="75000"/>
                  </a:schemeClr>
                </a:solidFill>
              </a:defRPr>
            </a:lvl1pPr>
          </a:lstStyle>
          <a:p>
            <a:fld id="{648E3352-7F29-4F02-96ED-5D41700EA70F}" type="datetimeFigureOut">
              <a:rPr lang="en-US" smtClean="0"/>
              <a:t>7/22/2017</a:t>
            </a:fld>
            <a:endParaRPr lang="en-US"/>
          </a:p>
        </p:txBody>
      </p:sp>
      <p:sp>
        <p:nvSpPr>
          <p:cNvPr id="5" name="Footer Placeholder 4"/>
          <p:cNvSpPr>
            <a:spLocks noGrp="1"/>
          </p:cNvSpPr>
          <p:nvPr>
            <p:ph type="ftr" sz="quarter" idx="3"/>
          </p:nvPr>
        </p:nvSpPr>
        <p:spPr>
          <a:xfrm>
            <a:off x="5384800" y="8475663"/>
            <a:ext cx="5486400"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480800" y="8475663"/>
            <a:ext cx="3657600"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EA675959-B35F-45CA-9FAB-B6CBB2A03A5F}" type="slidenum">
              <a:rPr lang="en-US" smtClean="0"/>
              <a:t>‹#›</a:t>
            </a:fld>
            <a:endParaRPr lang="en-US"/>
          </a:p>
        </p:txBody>
      </p:sp>
    </p:spTree>
    <p:extLst>
      <p:ext uri="{BB962C8B-B14F-4D97-AF65-F5344CB8AC3E}">
        <p14:creationId xmlns:p14="http://schemas.microsoft.com/office/powerpoint/2010/main" val="233174361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1.jpg"/><Relationship Id="rId3" Type="http://schemas.openxmlformats.org/officeDocument/2006/relationships/image" Target="../media/image22.jpeg"/><Relationship Id="rId7" Type="http://schemas.openxmlformats.org/officeDocument/2006/relationships/image" Target="../media/image26.jpg"/><Relationship Id="rId12"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jpg"/><Relationship Id="rId11" Type="http://schemas.openxmlformats.org/officeDocument/2006/relationships/image" Target="../media/image12.jpg"/><Relationship Id="rId5" Type="http://schemas.openxmlformats.org/officeDocument/2006/relationships/image" Target="../media/image25.jpeg"/><Relationship Id="rId10" Type="http://schemas.openxmlformats.org/officeDocument/2006/relationships/image" Target="../media/image29.jpg"/><Relationship Id="rId4" Type="http://schemas.openxmlformats.org/officeDocument/2006/relationships/image" Target="../media/image24.jpg"/><Relationship Id="rId9" Type="http://schemas.openxmlformats.org/officeDocument/2006/relationships/image" Target="../media/image28.jpg"/><Relationship Id="rId1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2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293"/>
            <a:ext cx="16256000" cy="9165293"/>
          </a:xfrm>
          <a:prstGeom prst="rect">
            <a:avLst/>
          </a:prstGeom>
        </p:spPr>
      </p:pic>
      <p:sp>
        <p:nvSpPr>
          <p:cNvPr id="2" name="Rectangle 1"/>
          <p:cNvSpPr/>
          <p:nvPr/>
        </p:nvSpPr>
        <p:spPr>
          <a:xfrm>
            <a:off x="-104274" y="-119889"/>
            <a:ext cx="16464547" cy="7708918"/>
          </a:xfrm>
          <a:prstGeom prst="rect">
            <a:avLst/>
          </a:prstGeom>
          <a:solidFill>
            <a:srgbClr val="18457A">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Shape 211"/>
          <p:cNvSpPr/>
          <p:nvPr/>
        </p:nvSpPr>
        <p:spPr>
          <a:xfrm>
            <a:off x="-208547" y="7602183"/>
            <a:ext cx="17004631" cy="1656136"/>
          </a:xfrm>
          <a:prstGeom prst="rect">
            <a:avLst/>
          </a:prstGeom>
          <a:solidFill>
            <a:srgbClr val="4F81BF"/>
          </a:solidFill>
          <a:ln w="12700" cap="flat">
            <a:noFill/>
            <a:miter lim="400000"/>
          </a:ln>
          <a:effectLst>
            <a:outerShdw blurRad="800100" dist="204271" dir="2061288" rotWithShape="0">
              <a:srgbClr val="000000">
                <a:alpha val="10079"/>
              </a:srgbClr>
            </a:outerShdw>
          </a:effectLst>
        </p:spPr>
        <p:txBody>
          <a:bodyPr wrap="square" lIns="33867" tIns="33867" rIns="33867" bIns="33867" numCol="1" anchor="ctr">
            <a:noAutofit/>
          </a:bodyP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212" name="Shape 212"/>
          <p:cNvSpPr/>
          <p:nvPr/>
        </p:nvSpPr>
        <p:spPr>
          <a:xfrm>
            <a:off x="259983" y="7544428"/>
            <a:ext cx="7316349" cy="10943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3867" tIns="33867" rIns="33867" bIns="33867" numCol="1" anchor="ctr">
            <a:spAutoFit/>
          </a:bodyPr>
          <a:lstStyle/>
          <a:p>
            <a:pPr defTabSz="546127" hangingPunct="0">
              <a:defRPr sz="5500">
                <a:latin typeface="Interstate Regular"/>
                <a:ea typeface="Interstate Regular"/>
                <a:cs typeface="Interstate Regular"/>
                <a:sym typeface="Interstate Regular"/>
              </a:defRPr>
            </a:pPr>
            <a:r>
              <a:rPr lang="en-US" sz="3667" kern="0" dirty="0">
                <a:solidFill>
                  <a:srgbClr val="FFFFFF"/>
                </a:solidFill>
                <a:latin typeface="Helvetica" panose="020B0604020202020204" pitchFamily="34" charset="0"/>
                <a:cs typeface="Helvetica" panose="020B0604020202020204" pitchFamily="34" charset="0"/>
                <a:sym typeface="Interstate Regular"/>
              </a:rPr>
              <a:t>Mark Muro</a:t>
            </a:r>
            <a:endParaRPr sz="3667" kern="0" dirty="0">
              <a:solidFill>
                <a:srgbClr val="FFFFFF"/>
              </a:solidFill>
              <a:latin typeface="Helvetica" panose="020B0604020202020204" pitchFamily="34" charset="0"/>
              <a:cs typeface="Helvetica" panose="020B0604020202020204" pitchFamily="34" charset="0"/>
              <a:sym typeface="Interstate Regular"/>
            </a:endParaRPr>
          </a:p>
          <a:p>
            <a:pPr defTabSz="546127" hangingPunct="0">
              <a:defRPr sz="4500">
                <a:latin typeface="Interstate Light"/>
                <a:ea typeface="Interstate Light"/>
                <a:cs typeface="Interstate Light"/>
                <a:sym typeface="Interstate Light"/>
              </a:defRPr>
            </a:pPr>
            <a:r>
              <a:rPr sz="3000" kern="0" dirty="0">
                <a:solidFill>
                  <a:srgbClr val="FFFFFF"/>
                </a:solidFill>
                <a:latin typeface="Helvetica" panose="020B0604020202020204" pitchFamily="34" charset="0"/>
                <a:cs typeface="Helvetica" panose="020B0604020202020204" pitchFamily="34" charset="0"/>
                <a:sym typeface="Interstate Light"/>
              </a:rPr>
              <a:t>Brookings Metropolitan Policy Program</a:t>
            </a:r>
          </a:p>
        </p:txBody>
      </p:sp>
      <p:sp>
        <p:nvSpPr>
          <p:cNvPr id="213" name="Shape 213"/>
          <p:cNvSpPr/>
          <p:nvPr/>
        </p:nvSpPr>
        <p:spPr>
          <a:xfrm>
            <a:off x="8647829" y="7826655"/>
            <a:ext cx="7300483" cy="10943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3867" tIns="33867" rIns="33867" bIns="33867" numCol="1" anchor="ctr">
            <a:spAutoFit/>
          </a:bodyPr>
          <a:lstStyle/>
          <a:p>
            <a:pPr algn="r" defTabSz="546127" hangingPunct="0">
              <a:defRPr sz="5500">
                <a:latin typeface="Interstate Regular"/>
                <a:ea typeface="Interstate Regular"/>
                <a:cs typeface="Interstate Regular"/>
                <a:sym typeface="Interstate Regular"/>
              </a:defRPr>
            </a:pPr>
            <a:r>
              <a:rPr lang="en-US" sz="3667" kern="0" dirty="0" smtClean="0">
                <a:solidFill>
                  <a:srgbClr val="FFFFFF"/>
                </a:solidFill>
                <a:latin typeface="Helvetica" panose="020B0604020202020204" pitchFamily="34" charset="0"/>
                <a:cs typeface="Helvetica" panose="020B0604020202020204" pitchFamily="34" charset="0"/>
                <a:sym typeface="Interstate Regular"/>
              </a:rPr>
              <a:t>Nashville</a:t>
            </a:r>
            <a:endParaRPr sz="3667" kern="0" dirty="0">
              <a:solidFill>
                <a:srgbClr val="FFFFFF"/>
              </a:solidFill>
              <a:latin typeface="Helvetica" panose="020B0604020202020204" pitchFamily="34" charset="0"/>
              <a:cs typeface="Helvetica" panose="020B0604020202020204" pitchFamily="34" charset="0"/>
              <a:sym typeface="Interstate Regular"/>
            </a:endParaRPr>
          </a:p>
          <a:p>
            <a:pPr algn="r" defTabSz="546127" hangingPunct="0">
              <a:defRPr sz="4500">
                <a:latin typeface="Interstate Light"/>
                <a:ea typeface="Interstate Light"/>
                <a:cs typeface="Interstate Light"/>
                <a:sym typeface="Interstate Light"/>
              </a:defRPr>
            </a:pPr>
            <a:r>
              <a:rPr lang="en-US" sz="3000" kern="0" dirty="0" smtClean="0">
                <a:solidFill>
                  <a:srgbClr val="FFFFFF"/>
                </a:solidFill>
                <a:latin typeface="Helvetica" panose="020B0604020202020204" pitchFamily="34" charset="0"/>
                <a:cs typeface="Helvetica" panose="020B0604020202020204" pitchFamily="34" charset="0"/>
                <a:sym typeface="Interstate Light"/>
              </a:rPr>
              <a:t>July 21, 2017</a:t>
            </a:r>
            <a:endParaRPr sz="3000" kern="0" dirty="0">
              <a:solidFill>
                <a:srgbClr val="FFFFFF"/>
              </a:solidFill>
              <a:latin typeface="Helvetica" panose="020B0604020202020204" pitchFamily="34" charset="0"/>
              <a:cs typeface="Helvetica" panose="020B0604020202020204" pitchFamily="34" charset="0"/>
              <a:sym typeface="Interstate Light"/>
            </a:endParaRPr>
          </a:p>
        </p:txBody>
      </p:sp>
      <p:sp>
        <p:nvSpPr>
          <p:cNvPr id="214" name="Shape 214"/>
          <p:cNvSpPr/>
          <p:nvPr/>
        </p:nvSpPr>
        <p:spPr>
          <a:xfrm>
            <a:off x="2646007" y="2668258"/>
            <a:ext cx="10964006" cy="18125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3867" tIns="33867" rIns="33867" bIns="33867" numCol="1" anchor="ctr">
            <a:spAutoFit/>
          </a:bodyPr>
          <a:lstStyle/>
          <a:p>
            <a:pPr algn="ctr" defTabSz="546127" hangingPunct="0">
              <a:defRPr sz="15000">
                <a:latin typeface="Interstate Regular"/>
                <a:ea typeface="Interstate Regular"/>
                <a:cs typeface="Interstate Regular"/>
                <a:sym typeface="Interstate Regular"/>
              </a:defRPr>
            </a:pPr>
            <a:r>
              <a:rPr lang="en-US" sz="7334" kern="0" dirty="0" smtClean="0">
                <a:solidFill>
                  <a:srgbClr val="FFFFFF"/>
                </a:solidFill>
                <a:latin typeface="Interstate Regular"/>
                <a:sym typeface="Interstate Regular"/>
              </a:rPr>
              <a:t>Digitalization</a:t>
            </a:r>
            <a:endParaRPr sz="7334" kern="0" dirty="0">
              <a:solidFill>
                <a:srgbClr val="FFFFFF"/>
              </a:solidFill>
              <a:latin typeface="Helvetica" panose="020B0604020202020204" pitchFamily="34" charset="0"/>
              <a:cs typeface="Helvetica" panose="020B0604020202020204" pitchFamily="34" charset="0"/>
              <a:sym typeface="Interstate Regular"/>
            </a:endParaRPr>
          </a:p>
          <a:p>
            <a:pPr algn="ctr" defTabSz="546127" hangingPunct="0">
              <a:defRPr sz="6000">
                <a:latin typeface="Interstate Regular"/>
                <a:ea typeface="Interstate Regular"/>
                <a:cs typeface="Interstate Regular"/>
                <a:sym typeface="Interstate Regular"/>
              </a:defRPr>
            </a:pPr>
            <a:r>
              <a:rPr lang="en-US" sz="4000" kern="0" dirty="0">
                <a:solidFill>
                  <a:srgbClr val="FFFFFF"/>
                </a:solidFill>
                <a:latin typeface="Helvetica" panose="020B0604020202020204" pitchFamily="34" charset="0"/>
                <a:cs typeface="Helvetica" panose="020B0604020202020204" pitchFamily="34" charset="0"/>
                <a:sym typeface="Interstate Regular"/>
              </a:rPr>
              <a:t>a</a:t>
            </a:r>
            <a:r>
              <a:rPr lang="en-US" sz="4000" kern="0" dirty="0" smtClean="0">
                <a:solidFill>
                  <a:srgbClr val="FFFFFF"/>
                </a:solidFill>
                <a:latin typeface="Helvetica" panose="020B0604020202020204" pitchFamily="34" charset="0"/>
                <a:cs typeface="Helvetica" panose="020B0604020202020204" pitchFamily="34" charset="0"/>
                <a:sym typeface="Interstate Regular"/>
              </a:rPr>
              <a:t>nd the new workforce imperatives for Nashville</a:t>
            </a:r>
            <a:endParaRPr sz="4000" kern="0" dirty="0">
              <a:solidFill>
                <a:srgbClr val="FFFFFF"/>
              </a:solidFill>
              <a:latin typeface="Helvetica" panose="020B0604020202020204" pitchFamily="34" charset="0"/>
              <a:cs typeface="Helvetica" panose="020B0604020202020204" pitchFamily="34" charset="0"/>
              <a:sym typeface="Interstate Regular"/>
            </a:endParaRPr>
          </a:p>
        </p:txBody>
      </p:sp>
      <p:grpSp>
        <p:nvGrpSpPr>
          <p:cNvPr id="218" name="Group 218"/>
          <p:cNvGrpSpPr/>
          <p:nvPr/>
        </p:nvGrpSpPr>
        <p:grpSpPr>
          <a:xfrm>
            <a:off x="178709" y="8500838"/>
            <a:ext cx="3152078" cy="770635"/>
            <a:chOff x="0" y="0"/>
            <a:chExt cx="4728115" cy="1155951"/>
          </a:xfrm>
        </p:grpSpPr>
        <p:pic>
          <p:nvPicPr>
            <p:cNvPr id="216" name="TwitterLogo_white.png"/>
            <p:cNvPicPr>
              <a:picLocks noChangeAspect="1"/>
            </p:cNvPicPr>
            <p:nvPr/>
          </p:nvPicPr>
          <p:blipFill>
            <a:blip r:embed="rId4">
              <a:extLst/>
            </a:blip>
            <a:stretch>
              <a:fillRect/>
            </a:stretch>
          </p:blipFill>
          <p:spPr>
            <a:xfrm>
              <a:off x="0" y="0"/>
              <a:ext cx="1155951" cy="1155951"/>
            </a:xfrm>
            <a:prstGeom prst="rect">
              <a:avLst/>
            </a:prstGeom>
            <a:ln w="12700" cap="flat">
              <a:noFill/>
              <a:miter lim="400000"/>
            </a:ln>
            <a:effectLst/>
          </p:spPr>
        </p:pic>
        <p:sp>
          <p:nvSpPr>
            <p:cNvPr id="217" name="Shape 217"/>
            <p:cNvSpPr/>
            <p:nvPr/>
          </p:nvSpPr>
          <p:spPr>
            <a:xfrm>
              <a:off x="987509" y="180432"/>
              <a:ext cx="3740606" cy="795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3867" tIns="33867" rIns="33867" bIns="33867" numCol="1" anchor="ctr">
              <a:spAutoFit/>
            </a:bodyPr>
            <a:lstStyle>
              <a:lvl1pPr algn="l">
                <a:defRPr sz="4500">
                  <a:latin typeface="Interstate Regular"/>
                  <a:ea typeface="Interstate Regular"/>
                  <a:cs typeface="Interstate Regular"/>
                  <a:sym typeface="Interstate Regular"/>
                </a:defRPr>
              </a:lvl1pPr>
            </a:lstStyle>
            <a:p>
              <a:pPr defTabSz="546127" hangingPunct="0"/>
              <a:r>
                <a:rPr sz="3000" b="1" kern="0" dirty="0">
                  <a:solidFill>
                    <a:srgbClr val="FFFFFF"/>
                  </a:solidFill>
                  <a:latin typeface="Helvetica" panose="020B0604020202020204" pitchFamily="34" charset="0"/>
                  <a:cs typeface="Helvetica" panose="020B0604020202020204" pitchFamily="34" charset="0"/>
                </a:rPr>
                <a:t>@</a:t>
              </a:r>
              <a:r>
                <a:rPr lang="en-US" sz="3000" b="1" kern="0" dirty="0">
                  <a:solidFill>
                    <a:srgbClr val="FFFFFF"/>
                  </a:solidFill>
                  <a:latin typeface="Helvetica" panose="020B0604020202020204" pitchFamily="34" charset="0"/>
                  <a:cs typeface="Helvetica" panose="020B0604020202020204" pitchFamily="34" charset="0"/>
                </a:rPr>
                <a:t>MarkMuro1</a:t>
              </a:r>
              <a:endParaRPr sz="3000" b="1" kern="0" dirty="0">
                <a:solidFill>
                  <a:srgbClr val="FFFFFF"/>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642764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334"/>
          <p:cNvSpPr/>
          <p:nvPr/>
        </p:nvSpPr>
        <p:spPr>
          <a:xfrm flipH="1" flipV="1">
            <a:off x="5486400" y="-101020"/>
            <a:ext cx="9777" cy="9498253"/>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
        <p:nvSpPr>
          <p:cNvPr id="46" name="Shape 334"/>
          <p:cNvSpPr/>
          <p:nvPr/>
        </p:nvSpPr>
        <p:spPr>
          <a:xfrm flipH="1" flipV="1">
            <a:off x="10972800" y="-354253"/>
            <a:ext cx="9777" cy="9498253"/>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
        <p:nvSpPr>
          <p:cNvPr id="14"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5" name="Shape 343"/>
          <p:cNvSpPr/>
          <p:nvPr/>
        </p:nvSpPr>
        <p:spPr>
          <a:xfrm>
            <a:off x="720465" y="131880"/>
            <a:ext cx="15240001" cy="683949"/>
          </a:xfrm>
          <a:prstGeom prst="rect">
            <a:avLst/>
          </a:prstGeom>
          <a:ln w="12700">
            <a:miter lim="400000"/>
          </a:ln>
          <a:extLst>
            <a:ext uri="{C572A759-6A51-4108-AA02-DFA0A04FC94B}">
              <ma14:wrappingTextBoxFlag xmlns="" xmlns:ma14="http://schemas.microsoft.com/office/mac/drawingml/2011/main" val="1"/>
            </a:ext>
          </a:extLst>
        </p:spPr>
        <p:txBody>
          <a:bodyPr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We sorted occupations by high, medium, &amp; low digital requirements</a:t>
            </a:r>
            <a:endParaRPr sz="4000" kern="0" dirty="0">
              <a:solidFill>
                <a:srgbClr val="FFFFFF"/>
              </a:solidFill>
              <a:latin typeface="Helvetica" panose="020B0604020202020204" pitchFamily="34" charset="0"/>
              <a:cs typeface="Helvetica" panose="020B0604020202020204" pitchFamily="34" charset="0"/>
            </a:endParaRPr>
          </a:p>
        </p:txBody>
      </p:sp>
      <p:sp>
        <p:nvSpPr>
          <p:cNvPr id="16" name="object 5"/>
          <p:cNvSpPr txBox="1"/>
          <p:nvPr/>
        </p:nvSpPr>
        <p:spPr>
          <a:xfrm>
            <a:off x="318271" y="4823512"/>
            <a:ext cx="2586483" cy="307777"/>
          </a:xfrm>
          <a:prstGeom prst="rect">
            <a:avLst/>
          </a:prstGeom>
        </p:spPr>
        <p:txBody>
          <a:bodyPr vert="horz" wrap="square" lIns="0" tIns="0" rIns="0" bIns="0" rtlCol="0">
            <a:spAutoFit/>
          </a:bodyPr>
          <a:lstStyle/>
          <a:p>
            <a:pPr marL="12700">
              <a:lnSpc>
                <a:spcPct val="100000"/>
              </a:lnSpc>
            </a:pPr>
            <a:r>
              <a:rPr lang="en-US" sz="2000" dirty="0" smtClean="0">
                <a:latin typeface="Helvetica" panose="020B0604020202020204" pitchFamily="34" charset="0"/>
                <a:cs typeface="Helvetica" panose="020B0604020202020204" pitchFamily="34" charset="0"/>
              </a:rPr>
              <a:t>Software Developers</a:t>
            </a:r>
          </a:p>
        </p:txBody>
      </p:sp>
      <p:sp>
        <p:nvSpPr>
          <p:cNvPr id="18" name="object 8"/>
          <p:cNvSpPr txBox="1"/>
          <p:nvPr/>
        </p:nvSpPr>
        <p:spPr>
          <a:xfrm>
            <a:off x="5966805" y="7526850"/>
            <a:ext cx="2710850" cy="923330"/>
          </a:xfrm>
          <a:prstGeom prst="rect">
            <a:avLst/>
          </a:prstGeom>
        </p:spPr>
        <p:txBody>
          <a:bodyPr vert="horz" wrap="square" lIns="0" tIns="0" rIns="0" bIns="0" rtlCol="0">
            <a:spAutoFit/>
          </a:bodyPr>
          <a:lstStyle/>
          <a:p>
            <a:pPr marL="12700"/>
            <a:r>
              <a:rPr lang="en-US" sz="2000" dirty="0" smtClean="0">
                <a:latin typeface="Helvetica" panose="020B0604020202020204" pitchFamily="34" charset="0"/>
                <a:cs typeface="Helvetica" panose="020B0604020202020204" pitchFamily="34" charset="0"/>
              </a:rPr>
              <a:t>Automotive services Technicians and Mechanics</a:t>
            </a:r>
            <a:endParaRPr sz="2000" dirty="0">
              <a:latin typeface="Helvetica" panose="020B0604020202020204" pitchFamily="34" charset="0"/>
              <a:cs typeface="Helvetica" panose="020B0604020202020204" pitchFamily="34" charset="0"/>
            </a:endParaRPr>
          </a:p>
        </p:txBody>
      </p:sp>
      <p:sp>
        <p:nvSpPr>
          <p:cNvPr id="19" name="object 21"/>
          <p:cNvSpPr txBox="1"/>
          <p:nvPr/>
        </p:nvSpPr>
        <p:spPr>
          <a:xfrm>
            <a:off x="8679424" y="4742656"/>
            <a:ext cx="2414756" cy="319621"/>
          </a:xfrm>
          <a:prstGeom prst="rect">
            <a:avLst/>
          </a:prstGeom>
        </p:spPr>
        <p:txBody>
          <a:bodyPr vert="horz" wrap="square" lIns="0" tIns="0" rIns="0" bIns="0" rtlCol="0">
            <a:spAutoFit/>
          </a:bodyPr>
          <a:lstStyle/>
          <a:p>
            <a:pPr marL="12700">
              <a:lnSpc>
                <a:spcPct val="100000"/>
              </a:lnSpc>
            </a:pPr>
            <a:r>
              <a:rPr lang="en-US" sz="2000" dirty="0" smtClean="0">
                <a:latin typeface="Helvetica" panose="020B0604020202020204" pitchFamily="34" charset="0"/>
                <a:cs typeface="Helvetica" panose="020B0604020202020204" pitchFamily="34" charset="0"/>
              </a:rPr>
              <a:t>Registered Nurses</a:t>
            </a:r>
            <a:endParaRPr sz="2000" dirty="0">
              <a:latin typeface="Helvetica" panose="020B0604020202020204" pitchFamily="34" charset="0"/>
              <a:cs typeface="Helvetica" panose="020B0604020202020204" pitchFamily="34" charset="0"/>
            </a:endParaRPr>
          </a:p>
        </p:txBody>
      </p:sp>
      <p:sp>
        <p:nvSpPr>
          <p:cNvPr id="20" name="object 32"/>
          <p:cNvSpPr txBox="1"/>
          <p:nvPr/>
        </p:nvSpPr>
        <p:spPr>
          <a:xfrm>
            <a:off x="8892774" y="7613115"/>
            <a:ext cx="2437965" cy="307777"/>
          </a:xfrm>
          <a:prstGeom prst="rect">
            <a:avLst/>
          </a:prstGeom>
        </p:spPr>
        <p:txBody>
          <a:bodyPr vert="horz" wrap="square" lIns="0" tIns="0" rIns="0" bIns="0" rtlCol="0">
            <a:spAutoFit/>
          </a:bodyPr>
          <a:lstStyle/>
          <a:p>
            <a:pPr marL="12700" marR="5080" indent="62865"/>
            <a:r>
              <a:rPr lang="en-US" sz="2000" dirty="0" smtClean="0">
                <a:latin typeface="Helvetica" panose="020B0604020202020204" pitchFamily="34" charset="0"/>
                <a:cs typeface="Helvetica" panose="020B0604020202020204" pitchFamily="34" charset="0"/>
              </a:rPr>
              <a:t>Office Clerks</a:t>
            </a:r>
            <a:endParaRPr sz="2000" dirty="0">
              <a:latin typeface="Helvetica" panose="020B0604020202020204" pitchFamily="34" charset="0"/>
              <a:cs typeface="Helvetica" panose="020B0604020202020204" pitchFamily="34" charset="0"/>
            </a:endParaRPr>
          </a:p>
        </p:txBody>
      </p:sp>
      <p:sp>
        <p:nvSpPr>
          <p:cNvPr id="21" name="object 5"/>
          <p:cNvSpPr txBox="1"/>
          <p:nvPr/>
        </p:nvSpPr>
        <p:spPr>
          <a:xfrm>
            <a:off x="445994" y="7492403"/>
            <a:ext cx="2400365" cy="632519"/>
          </a:xfrm>
          <a:prstGeom prst="rect">
            <a:avLst/>
          </a:prstGeom>
        </p:spPr>
        <p:txBody>
          <a:bodyPr vert="horz" wrap="square" lIns="0" tIns="0" rIns="0" bIns="0" rtlCol="0">
            <a:spAutoFit/>
          </a:bodyPr>
          <a:lstStyle/>
          <a:p>
            <a:pPr marL="12700">
              <a:lnSpc>
                <a:spcPct val="100000"/>
              </a:lnSpc>
            </a:pPr>
            <a:r>
              <a:rPr lang="en-US" sz="2000" dirty="0" smtClean="0">
                <a:latin typeface="Helvetica" panose="020B0604020202020204" pitchFamily="34" charset="0"/>
                <a:cs typeface="Helvetica" panose="020B0604020202020204" pitchFamily="34" charset="0"/>
              </a:rPr>
              <a:t>Computer Systems Analysts</a:t>
            </a:r>
            <a:endParaRPr sz="2000" dirty="0">
              <a:latin typeface="Helvetica" panose="020B0604020202020204" pitchFamily="34" charset="0"/>
              <a:cs typeface="Helvetica" panose="020B0604020202020204" pitchFamily="34" charset="0"/>
            </a:endParaRPr>
          </a:p>
        </p:txBody>
      </p:sp>
      <p:sp>
        <p:nvSpPr>
          <p:cNvPr id="22" name="object 5"/>
          <p:cNvSpPr txBox="1"/>
          <p:nvPr/>
        </p:nvSpPr>
        <p:spPr>
          <a:xfrm>
            <a:off x="6524017" y="4735544"/>
            <a:ext cx="1334635" cy="307777"/>
          </a:xfrm>
          <a:prstGeom prst="rect">
            <a:avLst/>
          </a:prstGeom>
        </p:spPr>
        <p:txBody>
          <a:bodyPr vert="horz" wrap="square" lIns="0" tIns="0" rIns="0" bIns="0" rtlCol="0">
            <a:spAutoFit/>
          </a:bodyPr>
          <a:lstStyle/>
          <a:p>
            <a:pPr marL="12700">
              <a:lnSpc>
                <a:spcPct val="100000"/>
              </a:lnSpc>
            </a:pPr>
            <a:r>
              <a:rPr lang="en-US" sz="2000" dirty="0" smtClean="0">
                <a:latin typeface="Helvetica" panose="020B0604020202020204" pitchFamily="34" charset="0"/>
                <a:cs typeface="Helvetica" panose="020B0604020202020204" pitchFamily="34" charset="0"/>
              </a:rPr>
              <a:t>Lawyers</a:t>
            </a:r>
          </a:p>
        </p:txBody>
      </p:sp>
      <p:pic>
        <p:nvPicPr>
          <p:cNvPr id="23" name="Picture 22"/>
          <p:cNvPicPr>
            <a:picLocks noChangeAspect="1"/>
          </p:cNvPicPr>
          <p:nvPr/>
        </p:nvPicPr>
        <p:blipFill rotWithShape="1">
          <a:blip r:embed="rId3" cstate="screen">
            <a:extLst>
              <a:ext uri="{28A0092B-C50C-407E-A947-70E740481C1C}">
                <a14:useLocalDpi xmlns:a14="http://schemas.microsoft.com/office/drawing/2010/main"/>
              </a:ext>
            </a:extLst>
          </a:blip>
          <a:srcRect l="15928" t="-1661" r="2134" b="1"/>
          <a:stretch/>
        </p:blipFill>
        <p:spPr>
          <a:xfrm>
            <a:off x="224302" y="3024223"/>
            <a:ext cx="2497390" cy="1754999"/>
          </a:xfrm>
          <a:prstGeom prst="rect">
            <a:avLst/>
          </a:prstGeom>
        </p:spPr>
      </p:pic>
      <p:sp>
        <p:nvSpPr>
          <p:cNvPr id="24" name="object 15"/>
          <p:cNvSpPr txBox="1"/>
          <p:nvPr/>
        </p:nvSpPr>
        <p:spPr>
          <a:xfrm>
            <a:off x="12023714" y="1347933"/>
            <a:ext cx="3318664" cy="1477328"/>
          </a:xfrm>
          <a:prstGeom prst="rect">
            <a:avLst/>
          </a:prstGeom>
        </p:spPr>
        <p:txBody>
          <a:bodyPr vert="horz" wrap="square" lIns="0" tIns="0" rIns="0" bIns="0" rtlCol="0">
            <a:spAutoFit/>
          </a:bodyPr>
          <a:lstStyle/>
          <a:p>
            <a:pPr algn="ctr">
              <a:lnSpc>
                <a:spcPct val="100000"/>
              </a:lnSpc>
            </a:pPr>
            <a:r>
              <a:rPr lang="en-US" sz="3200" b="1" dirty="0" smtClean="0">
                <a:solidFill>
                  <a:srgbClr val="F49232"/>
                </a:solidFill>
                <a:latin typeface="Helvetica" panose="020B0604020202020204" pitchFamily="34" charset="0"/>
                <a:cs typeface="Helvetica" panose="020B0604020202020204" pitchFamily="34" charset="0"/>
              </a:rPr>
              <a:t>Low</a:t>
            </a:r>
          </a:p>
          <a:p>
            <a:pPr algn="ctr">
              <a:lnSpc>
                <a:spcPct val="100000"/>
              </a:lnSpc>
            </a:pPr>
            <a:r>
              <a:rPr lang="en-US" sz="3200" dirty="0" smtClean="0">
                <a:solidFill>
                  <a:srgbClr val="F49232"/>
                </a:solidFill>
                <a:latin typeface="Helvetica" panose="020B0604020202020204" pitchFamily="34" charset="0"/>
                <a:cs typeface="Helvetica" panose="020B0604020202020204" pitchFamily="34" charset="0"/>
              </a:rPr>
              <a:t>(digital scores below 33)</a:t>
            </a:r>
            <a:endParaRPr sz="3200" dirty="0">
              <a:solidFill>
                <a:srgbClr val="F49232"/>
              </a:solidFill>
              <a:latin typeface="Helvetica" panose="020B0604020202020204" pitchFamily="34" charset="0"/>
              <a:cs typeface="Helvetica" panose="020B0604020202020204" pitchFamily="34" charset="0"/>
            </a:endParaRPr>
          </a:p>
        </p:txBody>
      </p:sp>
      <p:sp>
        <p:nvSpPr>
          <p:cNvPr id="25" name="object 15"/>
          <p:cNvSpPr txBox="1"/>
          <p:nvPr/>
        </p:nvSpPr>
        <p:spPr>
          <a:xfrm>
            <a:off x="5830327" y="1347933"/>
            <a:ext cx="4693396" cy="1477328"/>
          </a:xfrm>
          <a:prstGeom prst="rect">
            <a:avLst/>
          </a:prstGeom>
        </p:spPr>
        <p:txBody>
          <a:bodyPr vert="horz" wrap="square" lIns="0" tIns="0" rIns="0" bIns="0" rtlCol="0">
            <a:spAutoFit/>
          </a:bodyPr>
          <a:lstStyle/>
          <a:p>
            <a:pPr algn="ctr">
              <a:lnSpc>
                <a:spcPct val="100000"/>
              </a:lnSpc>
            </a:pPr>
            <a:r>
              <a:rPr lang="en-US" sz="3200" b="1" spc="-5" dirty="0" smtClean="0">
                <a:solidFill>
                  <a:srgbClr val="F49232"/>
                </a:solidFill>
                <a:latin typeface="Helvetica" panose="020B0604020202020204" pitchFamily="34" charset="0"/>
                <a:cs typeface="Helvetica" panose="020B0604020202020204" pitchFamily="34" charset="0"/>
              </a:rPr>
              <a:t>Medium</a:t>
            </a:r>
            <a:endParaRPr lang="en-US" sz="3200" dirty="0">
              <a:solidFill>
                <a:srgbClr val="F49232"/>
              </a:solidFill>
              <a:latin typeface="Helvetica" panose="020B0604020202020204" pitchFamily="34" charset="0"/>
              <a:cs typeface="Helvetica" panose="020B0604020202020204" pitchFamily="34" charset="0"/>
            </a:endParaRPr>
          </a:p>
          <a:p>
            <a:pPr algn="ctr">
              <a:lnSpc>
                <a:spcPct val="100000"/>
              </a:lnSpc>
            </a:pPr>
            <a:r>
              <a:rPr lang="en-US" sz="3200" spc="-5" dirty="0" smtClean="0">
                <a:solidFill>
                  <a:srgbClr val="F49232"/>
                </a:solidFill>
                <a:latin typeface="Helvetica" panose="020B0604020202020204" pitchFamily="34" charset="0"/>
                <a:cs typeface="Helvetica" panose="020B0604020202020204" pitchFamily="34" charset="0"/>
              </a:rPr>
              <a:t>(digital scores between 33 and 60)</a:t>
            </a:r>
          </a:p>
        </p:txBody>
      </p:sp>
      <p:sp>
        <p:nvSpPr>
          <p:cNvPr id="26" name="object 15"/>
          <p:cNvSpPr txBox="1"/>
          <p:nvPr/>
        </p:nvSpPr>
        <p:spPr>
          <a:xfrm>
            <a:off x="1119594" y="1318902"/>
            <a:ext cx="3210742" cy="1477328"/>
          </a:xfrm>
          <a:prstGeom prst="rect">
            <a:avLst/>
          </a:prstGeom>
        </p:spPr>
        <p:txBody>
          <a:bodyPr vert="horz" wrap="square" lIns="0" tIns="0" rIns="0" bIns="0" rtlCol="0">
            <a:spAutoFit/>
          </a:bodyPr>
          <a:lstStyle/>
          <a:p>
            <a:pPr algn="ctr">
              <a:lnSpc>
                <a:spcPct val="100000"/>
              </a:lnSpc>
            </a:pPr>
            <a:r>
              <a:rPr lang="en-US" sz="3200" b="1" spc="-5" dirty="0" smtClean="0">
                <a:solidFill>
                  <a:srgbClr val="F49232"/>
                </a:solidFill>
                <a:latin typeface="Helvetica" panose="020B0604020202020204" pitchFamily="34" charset="0"/>
                <a:cs typeface="Helvetica" panose="020B0604020202020204" pitchFamily="34" charset="0"/>
              </a:rPr>
              <a:t>High</a:t>
            </a:r>
          </a:p>
          <a:p>
            <a:pPr algn="ctr">
              <a:lnSpc>
                <a:spcPct val="100000"/>
              </a:lnSpc>
            </a:pPr>
            <a:r>
              <a:rPr lang="en-US" sz="3200" dirty="0" smtClean="0">
                <a:solidFill>
                  <a:srgbClr val="F49232"/>
                </a:solidFill>
                <a:latin typeface="Helvetica" panose="020B0604020202020204" pitchFamily="34" charset="0"/>
                <a:cs typeface="Helvetica" panose="020B0604020202020204" pitchFamily="34" charset="0"/>
              </a:rPr>
              <a:t>(digital scores above 60)</a:t>
            </a:r>
            <a:endParaRPr sz="3200" dirty="0">
              <a:solidFill>
                <a:srgbClr val="F49232"/>
              </a:solidFill>
              <a:latin typeface="Helvetica" panose="020B0604020202020204" pitchFamily="34" charset="0"/>
              <a:cs typeface="Helvetica" panose="020B0604020202020204" pitchFamily="34" charset="0"/>
            </a:endParaRPr>
          </a:p>
        </p:txBody>
      </p:sp>
      <p:sp>
        <p:nvSpPr>
          <p:cNvPr id="27" name="Shape 131"/>
          <p:cNvSpPr/>
          <p:nvPr/>
        </p:nvSpPr>
        <p:spPr>
          <a:xfrm>
            <a:off x="888045" y="763871"/>
            <a:ext cx="14543315"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endParaRPr sz="1400" dirty="0">
              <a:solidFill>
                <a:srgbClr val="FF0000"/>
              </a:solidFill>
            </a:endParaRPr>
          </a:p>
        </p:txBody>
      </p:sp>
      <p:sp>
        <p:nvSpPr>
          <p:cNvPr id="28" name="object 5"/>
          <p:cNvSpPr txBox="1"/>
          <p:nvPr/>
        </p:nvSpPr>
        <p:spPr>
          <a:xfrm>
            <a:off x="3055320" y="4789006"/>
            <a:ext cx="2234860" cy="307777"/>
          </a:xfrm>
          <a:prstGeom prst="rect">
            <a:avLst/>
          </a:prstGeom>
        </p:spPr>
        <p:txBody>
          <a:bodyPr vert="horz" wrap="square" lIns="0" tIns="0" rIns="0" bIns="0" rtlCol="0">
            <a:spAutoFit/>
          </a:bodyPr>
          <a:lstStyle/>
          <a:p>
            <a:pPr marL="12700">
              <a:lnSpc>
                <a:spcPct val="100000"/>
              </a:lnSpc>
            </a:pPr>
            <a:r>
              <a:rPr lang="en-US" sz="2000" dirty="0" smtClean="0">
                <a:latin typeface="Helvetica" panose="020B0604020202020204" pitchFamily="34" charset="0"/>
                <a:cs typeface="Helvetica" panose="020B0604020202020204" pitchFamily="34" charset="0"/>
              </a:rPr>
              <a:t>Financial Managers</a:t>
            </a:r>
          </a:p>
        </p:txBody>
      </p:sp>
      <p:sp>
        <p:nvSpPr>
          <p:cNvPr id="29" name="object 5"/>
          <p:cNvSpPr txBox="1"/>
          <p:nvPr/>
        </p:nvSpPr>
        <p:spPr>
          <a:xfrm>
            <a:off x="11491813" y="4735544"/>
            <a:ext cx="1925361" cy="307777"/>
          </a:xfrm>
          <a:prstGeom prst="rect">
            <a:avLst/>
          </a:prstGeom>
        </p:spPr>
        <p:txBody>
          <a:bodyPr vert="horz" wrap="square" lIns="0" tIns="0" rIns="0" bIns="0" rtlCol="0">
            <a:spAutoFit/>
          </a:bodyPr>
          <a:lstStyle/>
          <a:p>
            <a:pPr marL="12700">
              <a:lnSpc>
                <a:spcPct val="100000"/>
              </a:lnSpc>
            </a:pPr>
            <a:r>
              <a:rPr lang="en-US" sz="2000" dirty="0" smtClean="0">
                <a:latin typeface="Helvetica" panose="020B0604020202020204" pitchFamily="34" charset="0"/>
                <a:cs typeface="Helvetica" panose="020B0604020202020204" pitchFamily="34" charset="0"/>
              </a:rPr>
              <a:t>Security Guards</a:t>
            </a:r>
          </a:p>
        </p:txBody>
      </p:sp>
      <p:sp>
        <p:nvSpPr>
          <p:cNvPr id="30" name="object 21"/>
          <p:cNvSpPr txBox="1"/>
          <p:nvPr/>
        </p:nvSpPr>
        <p:spPr>
          <a:xfrm>
            <a:off x="13837067" y="4754500"/>
            <a:ext cx="2050707" cy="307777"/>
          </a:xfrm>
          <a:prstGeom prst="rect">
            <a:avLst/>
          </a:prstGeom>
        </p:spPr>
        <p:txBody>
          <a:bodyPr vert="horz" wrap="square" lIns="0" tIns="0" rIns="0" bIns="0" rtlCol="0">
            <a:spAutoFit/>
          </a:bodyPr>
          <a:lstStyle/>
          <a:p>
            <a:pPr marL="12700">
              <a:lnSpc>
                <a:spcPct val="100000"/>
              </a:lnSpc>
            </a:pPr>
            <a:r>
              <a:rPr lang="en-US" sz="2000" dirty="0" smtClean="0">
                <a:latin typeface="Helvetica" panose="020B0604020202020204" pitchFamily="34" charset="0"/>
                <a:cs typeface="Helvetica" panose="020B0604020202020204" pitchFamily="34" charset="0"/>
              </a:rPr>
              <a:t>Restaurant Cooks</a:t>
            </a:r>
          </a:p>
        </p:txBody>
      </p:sp>
      <p:sp>
        <p:nvSpPr>
          <p:cNvPr id="31" name="object 21"/>
          <p:cNvSpPr txBox="1"/>
          <p:nvPr/>
        </p:nvSpPr>
        <p:spPr>
          <a:xfrm>
            <a:off x="14113978" y="7543875"/>
            <a:ext cx="1942229" cy="615553"/>
          </a:xfrm>
          <a:prstGeom prst="rect">
            <a:avLst/>
          </a:prstGeom>
        </p:spPr>
        <p:txBody>
          <a:bodyPr vert="horz" wrap="square" lIns="0" tIns="0" rIns="0" bIns="0" rtlCol="0">
            <a:spAutoFit/>
          </a:bodyPr>
          <a:lstStyle/>
          <a:p>
            <a:pPr marL="12700">
              <a:lnSpc>
                <a:spcPct val="100000"/>
              </a:lnSpc>
            </a:pPr>
            <a:r>
              <a:rPr lang="en-US" sz="2000" dirty="0" smtClean="0">
                <a:latin typeface="Helvetica" panose="020B0604020202020204" pitchFamily="34" charset="0"/>
                <a:cs typeface="Helvetica" panose="020B0604020202020204" pitchFamily="34" charset="0"/>
              </a:rPr>
              <a:t>Personal Care Aides</a:t>
            </a:r>
            <a:endParaRPr sz="2000" dirty="0">
              <a:latin typeface="Helvetica" panose="020B0604020202020204" pitchFamily="34" charset="0"/>
              <a:cs typeface="Helvetica" panose="020B0604020202020204" pitchFamily="34" charset="0"/>
            </a:endParaRPr>
          </a:p>
        </p:txBody>
      </p:sp>
      <p:sp>
        <p:nvSpPr>
          <p:cNvPr id="32" name="object 21"/>
          <p:cNvSpPr txBox="1"/>
          <p:nvPr/>
        </p:nvSpPr>
        <p:spPr>
          <a:xfrm>
            <a:off x="11625338" y="7561356"/>
            <a:ext cx="2235454" cy="615553"/>
          </a:xfrm>
          <a:prstGeom prst="rect">
            <a:avLst/>
          </a:prstGeom>
        </p:spPr>
        <p:txBody>
          <a:bodyPr vert="horz" wrap="square" lIns="0" tIns="0" rIns="0" bIns="0" rtlCol="0">
            <a:spAutoFit/>
          </a:bodyPr>
          <a:lstStyle/>
          <a:p>
            <a:pPr marL="12700"/>
            <a:r>
              <a:rPr lang="en-US" sz="2000" dirty="0" smtClean="0">
                <a:latin typeface="Helvetica" panose="020B0604020202020204" pitchFamily="34" charset="0"/>
                <a:cs typeface="Helvetica" panose="020B0604020202020204" pitchFamily="34" charset="0"/>
              </a:rPr>
              <a:t>Construction Laborers</a:t>
            </a:r>
            <a:endParaRPr sz="2000" dirty="0">
              <a:latin typeface="Helvetica" panose="020B0604020202020204" pitchFamily="34" charset="0"/>
              <a:cs typeface="Helvetica" panose="020B0604020202020204" pitchFamily="34" charset="0"/>
            </a:endParaRPr>
          </a:p>
        </p:txBody>
      </p:sp>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t="-2852" r="11495" b="8774"/>
          <a:stretch/>
        </p:blipFill>
        <p:spPr>
          <a:xfrm>
            <a:off x="11200514" y="2973519"/>
            <a:ext cx="2377440" cy="1684745"/>
          </a:xfrm>
          <a:prstGeom prst="rect">
            <a:avLst/>
          </a:prstGeom>
        </p:spPr>
      </p:pic>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7484" t="1757" r="15265" b="9602"/>
          <a:stretch/>
        </p:blipFill>
        <p:spPr>
          <a:xfrm>
            <a:off x="13708826" y="2987767"/>
            <a:ext cx="2377440" cy="1705003"/>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68950" y="5774823"/>
            <a:ext cx="2377440" cy="1703242"/>
          </a:xfrm>
          <a:prstGeom prst="rect">
            <a:avLst/>
          </a:prstGeom>
        </p:spPr>
      </p:pic>
      <p:pic>
        <p:nvPicPr>
          <p:cNvPr id="36" name="Picture 35"/>
          <p:cNvPicPr>
            <a:picLocks noChangeAspect="1"/>
          </p:cNvPicPr>
          <p:nvPr/>
        </p:nvPicPr>
        <p:blipFill rotWithShape="1">
          <a:blip r:embed="rId7">
            <a:extLst>
              <a:ext uri="{28A0092B-C50C-407E-A947-70E740481C1C}">
                <a14:useLocalDpi xmlns:a14="http://schemas.microsoft.com/office/drawing/2010/main" val="0"/>
              </a:ext>
            </a:extLst>
          </a:blip>
          <a:srcRect t="2099" r="13591" b="11619"/>
          <a:stretch/>
        </p:blipFill>
        <p:spPr>
          <a:xfrm>
            <a:off x="13695486" y="5774825"/>
            <a:ext cx="2377440" cy="1695650"/>
          </a:xfrm>
          <a:prstGeom prst="rect">
            <a:avLst/>
          </a:prstGeom>
        </p:spPr>
      </p:pic>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138" y="5774825"/>
            <a:ext cx="2546461" cy="1698172"/>
          </a:xfrm>
          <a:prstGeom prst="rect">
            <a:avLst/>
          </a:prstGeom>
        </p:spPr>
      </p:pic>
      <p:pic>
        <p:nvPicPr>
          <p:cNvPr id="38" name="Picture 37"/>
          <p:cNvPicPr>
            <a:picLocks noChangeAspect="1"/>
          </p:cNvPicPr>
          <p:nvPr/>
        </p:nvPicPr>
        <p:blipFill rotWithShape="1">
          <a:blip r:embed="rId9">
            <a:extLst>
              <a:ext uri="{28A0092B-C50C-407E-A947-70E740481C1C}">
                <a14:useLocalDpi xmlns:a14="http://schemas.microsoft.com/office/drawing/2010/main" val="0"/>
              </a:ext>
            </a:extLst>
          </a:blip>
          <a:srcRect r="8168"/>
          <a:stretch/>
        </p:blipFill>
        <p:spPr>
          <a:xfrm>
            <a:off x="2961435" y="3008293"/>
            <a:ext cx="2377440" cy="1765690"/>
          </a:xfrm>
          <a:prstGeom prst="rect">
            <a:avLst/>
          </a:prstGeom>
        </p:spPr>
      </p:pic>
      <p:pic>
        <p:nvPicPr>
          <p:cNvPr id="39" name="Picture 38"/>
          <p:cNvPicPr>
            <a:picLocks noChangeAspect="1"/>
          </p:cNvPicPr>
          <p:nvPr/>
        </p:nvPicPr>
        <p:blipFill rotWithShape="1">
          <a:blip r:embed="rId10">
            <a:extLst>
              <a:ext uri="{28A0092B-C50C-407E-A947-70E740481C1C}">
                <a14:useLocalDpi xmlns:a14="http://schemas.microsoft.com/office/drawing/2010/main" val="0"/>
              </a:ext>
            </a:extLst>
          </a:blip>
          <a:srcRect l="6915" t="-3849"/>
          <a:stretch/>
        </p:blipFill>
        <p:spPr>
          <a:xfrm>
            <a:off x="5790840" y="2950104"/>
            <a:ext cx="2377440" cy="1768242"/>
          </a:xfrm>
          <a:prstGeom prst="rect">
            <a:avLst/>
          </a:prstGeom>
        </p:spPr>
      </p:pic>
      <p:pic>
        <p:nvPicPr>
          <p:cNvPr id="40" name="Picture 39"/>
          <p:cNvPicPr>
            <a:picLocks noChangeAspect="1"/>
          </p:cNvPicPr>
          <p:nvPr/>
        </p:nvPicPr>
        <p:blipFill rotWithShape="1">
          <a:blip r:embed="rId11" cstate="print">
            <a:extLst>
              <a:ext uri="{28A0092B-C50C-407E-A947-70E740481C1C}">
                <a14:useLocalDpi xmlns:a14="http://schemas.microsoft.com/office/drawing/2010/main" val="0"/>
              </a:ext>
            </a:extLst>
          </a:blip>
          <a:srcRect l="937" r="24430" b="22261"/>
          <a:stretch/>
        </p:blipFill>
        <p:spPr>
          <a:xfrm>
            <a:off x="8450638" y="3024590"/>
            <a:ext cx="2377440" cy="1650927"/>
          </a:xfrm>
          <a:prstGeom prst="rect">
            <a:avLst/>
          </a:prstGeom>
        </p:spPr>
      </p:pic>
      <p:pic>
        <p:nvPicPr>
          <p:cNvPr id="41" name="Picture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17145" y="5774825"/>
            <a:ext cx="2377440" cy="1698172"/>
          </a:xfrm>
          <a:prstGeom prst="rect">
            <a:avLst/>
          </a:prstGeom>
        </p:spPr>
      </p:pic>
      <p:pic>
        <p:nvPicPr>
          <p:cNvPr id="42" name="Picture 41"/>
          <p:cNvPicPr>
            <a:picLocks noChangeAspect="1"/>
          </p:cNvPicPr>
          <p:nvPr/>
        </p:nvPicPr>
        <p:blipFill rotWithShape="1">
          <a:blip r:embed="rId13">
            <a:extLst>
              <a:ext uri="{28A0092B-C50C-407E-A947-70E740481C1C}">
                <a14:useLocalDpi xmlns:a14="http://schemas.microsoft.com/office/drawing/2010/main" val="0"/>
              </a:ext>
            </a:extLst>
          </a:blip>
          <a:srcRect r="4489"/>
          <a:stretch/>
        </p:blipFill>
        <p:spPr>
          <a:xfrm>
            <a:off x="8426737" y="5774825"/>
            <a:ext cx="2377440" cy="1772724"/>
          </a:xfrm>
          <a:prstGeom prst="rect">
            <a:avLst/>
          </a:prstGeom>
        </p:spPr>
      </p:pic>
      <p:pic>
        <p:nvPicPr>
          <p:cNvPr id="43" name="Picture 2" descr="Image result for market research analysts"/>
          <p:cNvPicPr>
            <a:picLocks noChangeAspect="1" noChangeArrowheads="1"/>
          </p:cNvPicPr>
          <p:nvPr/>
        </p:nvPicPr>
        <p:blipFill rotWithShape="1">
          <a:blip r:embed="rId14">
            <a:extLst>
              <a:ext uri="{28A0092B-C50C-407E-A947-70E740481C1C}">
                <a14:useLocalDpi xmlns:a14="http://schemas.microsoft.com/office/drawing/2010/main" val="0"/>
              </a:ext>
            </a:extLst>
          </a:blip>
          <a:srcRect r="6689" b="6828"/>
          <a:stretch/>
        </p:blipFill>
        <p:spPr bwMode="auto">
          <a:xfrm>
            <a:off x="2943340" y="5774825"/>
            <a:ext cx="2377440" cy="1695650"/>
          </a:xfrm>
          <a:prstGeom prst="rect">
            <a:avLst/>
          </a:prstGeom>
          <a:noFill/>
          <a:extLst>
            <a:ext uri="{909E8E84-426E-40DD-AFC4-6F175D3DCCD1}">
              <a14:hiddenFill xmlns:a14="http://schemas.microsoft.com/office/drawing/2010/main">
                <a:solidFill>
                  <a:srgbClr val="FFFFFF"/>
                </a:solidFill>
              </a14:hiddenFill>
            </a:ext>
          </a:extLst>
        </p:spPr>
      </p:pic>
      <p:sp>
        <p:nvSpPr>
          <p:cNvPr id="44" name="object 5"/>
          <p:cNvSpPr txBox="1"/>
          <p:nvPr/>
        </p:nvSpPr>
        <p:spPr>
          <a:xfrm>
            <a:off x="3236826" y="7561415"/>
            <a:ext cx="2841876" cy="615553"/>
          </a:xfrm>
          <a:prstGeom prst="rect">
            <a:avLst/>
          </a:prstGeom>
        </p:spPr>
        <p:txBody>
          <a:bodyPr vert="horz" wrap="square" lIns="0" tIns="0" rIns="0" bIns="0" rtlCol="0">
            <a:spAutoFit/>
          </a:bodyPr>
          <a:lstStyle/>
          <a:p>
            <a:pPr marL="12700">
              <a:lnSpc>
                <a:spcPct val="100000"/>
              </a:lnSpc>
            </a:pPr>
            <a:r>
              <a:rPr lang="en-US" sz="2000" dirty="0" smtClean="0">
                <a:latin typeface="Helvetica" panose="020B0604020202020204" pitchFamily="34" charset="0"/>
                <a:cs typeface="Helvetica" panose="020B0604020202020204" pitchFamily="34" charset="0"/>
              </a:rPr>
              <a:t>Market Research Analysts</a:t>
            </a:r>
            <a:endParaRPr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0772262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15245" b="8751"/>
          <a:stretch/>
        </p:blipFill>
        <p:spPr>
          <a:xfrm>
            <a:off x="10753961" y="5057874"/>
            <a:ext cx="5761161" cy="4120292"/>
          </a:xfrm>
          <a:prstGeom prst="rect">
            <a:avLst/>
          </a:prstGeom>
        </p:spPr>
      </p:pic>
      <p:grpSp>
        <p:nvGrpSpPr>
          <p:cNvPr id="31" name="Group 30"/>
          <p:cNvGrpSpPr/>
          <p:nvPr/>
        </p:nvGrpSpPr>
        <p:grpSpPr>
          <a:xfrm>
            <a:off x="1222292" y="1305851"/>
            <a:ext cx="8816196" cy="7576892"/>
            <a:chOff x="593604" y="-317756"/>
            <a:chExt cx="6763874" cy="6188520"/>
          </a:xfrm>
        </p:grpSpPr>
        <p:graphicFrame>
          <p:nvGraphicFramePr>
            <p:cNvPr id="32" name="Chart 31"/>
            <p:cNvGraphicFramePr>
              <a:graphicFrameLocks noChangeAspect="1"/>
            </p:cNvGraphicFramePr>
            <p:nvPr>
              <p:extLst/>
            </p:nvPr>
          </p:nvGraphicFramePr>
          <p:xfrm>
            <a:off x="593604" y="-317756"/>
            <a:ext cx="6652866" cy="6188520"/>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4"/>
            <p:cNvSpPr txBox="1"/>
            <p:nvPr/>
          </p:nvSpPr>
          <p:spPr>
            <a:xfrm>
              <a:off x="999231" y="-130186"/>
              <a:ext cx="6358247" cy="803360"/>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noProof="0" dirty="0" smtClean="0">
                  <a:ln>
                    <a:noFill/>
                  </a:ln>
                  <a:solidFill>
                    <a:schemeClr val="tx1"/>
                  </a:solidFill>
                  <a:effectLst/>
                  <a:uLnTx/>
                  <a:uFillTx/>
                  <a:latin typeface="Helvetica" panose="020B0604020202020204" pitchFamily="34" charset="0"/>
                  <a:cs typeface="Helvetica" panose="020B0604020202020204" pitchFamily="34" charset="0"/>
                </a:rPr>
                <a:t>Share of U.S. employment by digital skill level</a:t>
              </a:r>
              <a:endParaRPr kumimoji="0" lang="en-US" sz="3000" b="0" i="0" u="none" strike="noStrike" kern="0" cap="none" spc="0" normalizeH="0" noProof="0" dirty="0">
                <a:ln>
                  <a:noFill/>
                </a:ln>
                <a:solidFill>
                  <a:schemeClr val="tx1"/>
                </a:solidFill>
                <a:effectLst/>
                <a:uLnTx/>
                <a:uFillTx/>
                <a:latin typeface="Helvetica" panose="020B0604020202020204" pitchFamily="34" charset="0"/>
                <a:cs typeface="Helvetica" panose="020B0604020202020204" pitchFamily="34" charset="0"/>
              </a:endParaRPr>
            </a:p>
          </p:txBody>
        </p:sp>
      </p:grpSp>
      <p:pic>
        <p:nvPicPr>
          <p:cNvPr id="1026" name="Picture 2" descr="Image result for administrative assist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2116" y="1045481"/>
            <a:ext cx="6012594" cy="400213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0" name="Shape 343"/>
          <p:cNvSpPr/>
          <p:nvPr/>
        </p:nvSpPr>
        <p:spPr>
          <a:xfrm>
            <a:off x="188684" y="128619"/>
            <a:ext cx="16256001" cy="683949"/>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The share of jobs requiring high &amp; medium digital skills has skyrocketed</a:t>
            </a:r>
            <a:endParaRPr sz="4000" kern="0" dirty="0">
              <a:solidFill>
                <a:srgbClr val="FFFFFF"/>
              </a:solidFill>
              <a:latin typeface="Helvetica" panose="020B0604020202020204" pitchFamily="34" charset="0"/>
              <a:cs typeface="Helvetica" panose="020B0604020202020204" pitchFamily="34" charset="0"/>
            </a:endParaRPr>
          </a:p>
        </p:txBody>
      </p:sp>
      <p:grpSp>
        <p:nvGrpSpPr>
          <p:cNvPr id="6" name="Group 5"/>
          <p:cNvGrpSpPr/>
          <p:nvPr/>
        </p:nvGrpSpPr>
        <p:grpSpPr>
          <a:xfrm>
            <a:off x="11713266" y="2782670"/>
            <a:ext cx="3866703" cy="1404165"/>
            <a:chOff x="11713266" y="2782670"/>
            <a:chExt cx="3866703" cy="1404165"/>
          </a:xfrm>
        </p:grpSpPr>
        <p:sp>
          <p:nvSpPr>
            <p:cNvPr id="26" name="Rectangle 25"/>
            <p:cNvSpPr/>
            <p:nvPr/>
          </p:nvSpPr>
          <p:spPr>
            <a:xfrm>
              <a:off x="11713266" y="2782670"/>
              <a:ext cx="3866703" cy="1404165"/>
            </a:xfrm>
            <a:prstGeom prst="rect">
              <a:avLst/>
            </a:prstGeom>
            <a:solidFill>
              <a:srgbClr val="18457A">
                <a:alpha val="75000"/>
              </a:srgbClr>
            </a:solidFill>
            <a:ln>
              <a:solidFill>
                <a:srgbClr val="18457A">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1743322" y="2859020"/>
              <a:ext cx="3836647" cy="1094902"/>
              <a:chOff x="11743322" y="2859020"/>
              <a:chExt cx="3836647" cy="1094902"/>
            </a:xfrm>
          </p:grpSpPr>
          <p:sp>
            <p:nvSpPr>
              <p:cNvPr id="15" name="object 32"/>
              <p:cNvSpPr txBox="1"/>
              <p:nvPr/>
            </p:nvSpPr>
            <p:spPr>
              <a:xfrm>
                <a:off x="11743322" y="2859020"/>
                <a:ext cx="3836647" cy="430887"/>
              </a:xfrm>
              <a:prstGeom prst="rect">
                <a:avLst/>
              </a:prstGeom>
            </p:spPr>
            <p:txBody>
              <a:bodyPr vert="horz" wrap="square" lIns="0" tIns="0" rIns="0" bIns="0" rtlCol="0">
                <a:spAutoFit/>
              </a:bodyPr>
              <a:lstStyle/>
              <a:p>
                <a:pPr marL="12700" marR="5080" indent="62865"/>
                <a:r>
                  <a:rPr lang="en-US" sz="2800" dirty="0" smtClean="0">
                    <a:latin typeface="Helvetica" panose="020B0604020202020204" pitchFamily="34" charset="0"/>
                    <a:cs typeface="Helvetica" panose="020B0604020202020204" pitchFamily="34" charset="0"/>
                  </a:rPr>
                  <a:t>Administrative support</a:t>
                </a:r>
                <a:endParaRPr sz="2800" dirty="0">
                  <a:latin typeface="Helvetica" panose="020B0604020202020204" pitchFamily="34" charset="0"/>
                  <a:cs typeface="Helvetica" panose="020B0604020202020204" pitchFamily="34" charset="0"/>
                </a:endParaRPr>
              </a:p>
            </p:txBody>
          </p:sp>
          <p:sp>
            <p:nvSpPr>
              <p:cNvPr id="17" name="object 21"/>
              <p:cNvSpPr txBox="1"/>
              <p:nvPr/>
            </p:nvSpPr>
            <p:spPr>
              <a:xfrm>
                <a:off x="12146246" y="3415313"/>
                <a:ext cx="944616" cy="538609"/>
              </a:xfrm>
              <a:prstGeom prst="rect">
                <a:avLst/>
              </a:prstGeom>
            </p:spPr>
            <p:txBody>
              <a:bodyPr vert="horz" wrap="square" lIns="0" tIns="0" rIns="0" bIns="0" rtlCol="0">
                <a:spAutoFit/>
              </a:bodyPr>
              <a:lstStyle/>
              <a:p>
                <a:pPr marL="12700">
                  <a:lnSpc>
                    <a:spcPct val="100000"/>
                  </a:lnSpc>
                </a:pPr>
                <a:r>
                  <a:rPr lang="en-US" sz="3500" dirty="0" smtClean="0">
                    <a:latin typeface="Helvetica" panose="020B0604020202020204" pitchFamily="34" charset="0"/>
                    <a:cs typeface="Helvetica" panose="020B0604020202020204" pitchFamily="34" charset="0"/>
                  </a:rPr>
                  <a:t>39 </a:t>
                </a:r>
                <a:endParaRPr sz="3500" dirty="0">
                  <a:latin typeface="Helvetica" panose="020B0604020202020204" pitchFamily="34" charset="0"/>
                  <a:cs typeface="Helvetica" panose="020B0604020202020204" pitchFamily="34" charset="0"/>
                </a:endParaRPr>
              </a:p>
            </p:txBody>
          </p:sp>
          <p:sp>
            <p:nvSpPr>
              <p:cNvPr id="3" name="Right Arrow 2"/>
              <p:cNvSpPr/>
              <p:nvPr/>
            </p:nvSpPr>
            <p:spPr>
              <a:xfrm>
                <a:off x="12838965" y="3339817"/>
                <a:ext cx="1380226" cy="603849"/>
              </a:xfrm>
              <a:prstGeom prst="rightArrow">
                <a:avLst/>
              </a:prstGeom>
              <a:solidFill>
                <a:srgbClr val="FD8D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bject 21"/>
              <p:cNvSpPr txBox="1"/>
              <p:nvPr/>
            </p:nvSpPr>
            <p:spPr>
              <a:xfrm>
                <a:off x="14382044" y="3372436"/>
                <a:ext cx="944616" cy="538609"/>
              </a:xfrm>
              <a:prstGeom prst="rect">
                <a:avLst/>
              </a:prstGeom>
            </p:spPr>
            <p:txBody>
              <a:bodyPr vert="horz" wrap="square" lIns="0" tIns="0" rIns="0" bIns="0" rtlCol="0">
                <a:spAutoFit/>
              </a:bodyPr>
              <a:lstStyle/>
              <a:p>
                <a:pPr marL="12700">
                  <a:lnSpc>
                    <a:spcPct val="100000"/>
                  </a:lnSpc>
                </a:pPr>
                <a:r>
                  <a:rPr lang="en-US" sz="3500" dirty="0" smtClean="0">
                    <a:latin typeface="Helvetica" panose="020B0604020202020204" pitchFamily="34" charset="0"/>
                    <a:cs typeface="Helvetica" panose="020B0604020202020204" pitchFamily="34" charset="0"/>
                  </a:rPr>
                  <a:t>64</a:t>
                </a:r>
                <a:endParaRPr sz="3500" dirty="0">
                  <a:latin typeface="Helvetica" panose="020B0604020202020204" pitchFamily="34" charset="0"/>
                  <a:cs typeface="Helvetica" panose="020B0604020202020204" pitchFamily="34" charset="0"/>
                </a:endParaRPr>
              </a:p>
            </p:txBody>
          </p:sp>
        </p:grpSp>
      </p:grpSp>
      <p:grpSp>
        <p:nvGrpSpPr>
          <p:cNvPr id="4" name="Group 3"/>
          <p:cNvGrpSpPr/>
          <p:nvPr/>
        </p:nvGrpSpPr>
        <p:grpSpPr>
          <a:xfrm>
            <a:off x="11713267" y="6506308"/>
            <a:ext cx="3727374" cy="1460006"/>
            <a:chOff x="11713267" y="6506308"/>
            <a:chExt cx="3727374" cy="1460006"/>
          </a:xfrm>
        </p:grpSpPr>
        <p:sp>
          <p:nvSpPr>
            <p:cNvPr id="27" name="Rectangle 26"/>
            <p:cNvSpPr/>
            <p:nvPr/>
          </p:nvSpPr>
          <p:spPr>
            <a:xfrm>
              <a:off x="11939953" y="6506308"/>
              <a:ext cx="3386707" cy="1460006"/>
            </a:xfrm>
            <a:prstGeom prst="rect">
              <a:avLst/>
            </a:prstGeom>
            <a:solidFill>
              <a:srgbClr val="18457A">
                <a:alpha val="75000"/>
              </a:srgbClr>
            </a:solidFill>
            <a:ln>
              <a:solidFill>
                <a:srgbClr val="18457A">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8" name="object 32"/>
            <p:cNvSpPr txBox="1"/>
            <p:nvPr/>
          </p:nvSpPr>
          <p:spPr>
            <a:xfrm>
              <a:off x="11713267" y="6633610"/>
              <a:ext cx="3697319" cy="430887"/>
            </a:xfrm>
            <a:prstGeom prst="rect">
              <a:avLst/>
            </a:prstGeom>
          </p:spPr>
          <p:txBody>
            <a:bodyPr vert="horz" wrap="square" lIns="0" tIns="0" rIns="0" bIns="0" rtlCol="0">
              <a:spAutoFit/>
            </a:bodyPr>
            <a:lstStyle/>
            <a:p>
              <a:pPr marL="12700" marR="5080" indent="62865" algn="ctr"/>
              <a:r>
                <a:rPr lang="en-US" sz="2800" dirty="0" smtClean="0">
                  <a:latin typeface="Helvetica" panose="020B0604020202020204" pitchFamily="34" charset="0"/>
                  <a:cs typeface="Helvetica" panose="020B0604020202020204" pitchFamily="34" charset="0"/>
                </a:rPr>
                <a:t>Tool &amp; die makers</a:t>
              </a:r>
              <a:endParaRPr sz="2800" dirty="0">
                <a:latin typeface="Helvetica" panose="020B0604020202020204" pitchFamily="34" charset="0"/>
                <a:cs typeface="Helvetica" panose="020B0604020202020204" pitchFamily="34" charset="0"/>
              </a:endParaRPr>
            </a:p>
          </p:txBody>
        </p:sp>
        <p:sp>
          <p:nvSpPr>
            <p:cNvPr id="21" name="object 21"/>
            <p:cNvSpPr txBox="1"/>
            <p:nvPr/>
          </p:nvSpPr>
          <p:spPr>
            <a:xfrm>
              <a:off x="12260227" y="7271307"/>
              <a:ext cx="944616" cy="538609"/>
            </a:xfrm>
            <a:prstGeom prst="rect">
              <a:avLst/>
            </a:prstGeom>
          </p:spPr>
          <p:txBody>
            <a:bodyPr vert="horz" wrap="square" lIns="0" tIns="0" rIns="0" bIns="0" rtlCol="0">
              <a:spAutoFit/>
            </a:bodyPr>
            <a:lstStyle/>
            <a:p>
              <a:pPr marL="12700">
                <a:lnSpc>
                  <a:spcPct val="100000"/>
                </a:lnSpc>
              </a:pPr>
              <a:r>
                <a:rPr lang="en-US" sz="3500" dirty="0" smtClean="0">
                  <a:latin typeface="Helvetica" panose="020B0604020202020204" pitchFamily="34" charset="0"/>
                  <a:cs typeface="Helvetica" panose="020B0604020202020204" pitchFamily="34" charset="0"/>
                </a:rPr>
                <a:t>3 </a:t>
              </a:r>
              <a:endParaRPr sz="3500" dirty="0">
                <a:latin typeface="Helvetica" panose="020B0604020202020204" pitchFamily="34" charset="0"/>
                <a:cs typeface="Helvetica" panose="020B0604020202020204" pitchFamily="34" charset="0"/>
              </a:endParaRPr>
            </a:p>
          </p:txBody>
        </p:sp>
        <p:sp>
          <p:nvSpPr>
            <p:cNvPr id="22" name="Right Arrow 21"/>
            <p:cNvSpPr/>
            <p:nvPr/>
          </p:nvSpPr>
          <p:spPr>
            <a:xfrm>
              <a:off x="12798389" y="7195809"/>
              <a:ext cx="1380226" cy="603849"/>
            </a:xfrm>
            <a:prstGeom prst="rightArrow">
              <a:avLst/>
            </a:prstGeom>
            <a:solidFill>
              <a:srgbClr val="FD8D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21"/>
            <p:cNvSpPr txBox="1"/>
            <p:nvPr/>
          </p:nvSpPr>
          <p:spPr>
            <a:xfrm>
              <a:off x="14496025" y="7228430"/>
              <a:ext cx="944616" cy="538609"/>
            </a:xfrm>
            <a:prstGeom prst="rect">
              <a:avLst/>
            </a:prstGeom>
          </p:spPr>
          <p:txBody>
            <a:bodyPr vert="horz" wrap="square" lIns="0" tIns="0" rIns="0" bIns="0" rtlCol="0">
              <a:spAutoFit/>
            </a:bodyPr>
            <a:lstStyle/>
            <a:p>
              <a:pPr marL="12700">
                <a:lnSpc>
                  <a:spcPct val="100000"/>
                </a:lnSpc>
              </a:pPr>
              <a:r>
                <a:rPr lang="en-US" sz="3500" dirty="0" smtClean="0">
                  <a:latin typeface="Helvetica" panose="020B0604020202020204" pitchFamily="34" charset="0"/>
                  <a:cs typeface="Helvetica" panose="020B0604020202020204" pitchFamily="34" charset="0"/>
                </a:rPr>
                <a:t>51</a:t>
              </a:r>
              <a:endParaRPr sz="35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34912678"/>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31"/>
          <p:cNvSpPr/>
          <p:nvPr/>
        </p:nvSpPr>
        <p:spPr>
          <a:xfrm>
            <a:off x="11110823" y="3599353"/>
            <a:ext cx="4122250" cy="287258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lang="en-US" sz="3600" dirty="0" smtClean="0">
                <a:solidFill>
                  <a:srgbClr val="FF9300"/>
                </a:solidFill>
                <a:latin typeface="Helvetica" panose="020B0604020202020204" pitchFamily="34" charset="0"/>
                <a:cs typeface="Helvetica" panose="020B0604020202020204" pitchFamily="34" charset="0"/>
              </a:rPr>
              <a:t>Only 1/3 of U.S. jobs created </a:t>
            </a:r>
            <a:r>
              <a:rPr lang="en-US" sz="3600" dirty="0" smtClean="0">
                <a:solidFill>
                  <a:srgbClr val="FD8D3B"/>
                </a:solidFill>
                <a:latin typeface="Helvetica" panose="020B0604020202020204" pitchFamily="34" charset="0"/>
                <a:cs typeface="Helvetica" panose="020B0604020202020204" pitchFamily="34" charset="0"/>
              </a:rPr>
              <a:t>since 2010 </a:t>
            </a:r>
            <a:r>
              <a:rPr lang="en-US" sz="3600" dirty="0" smtClean="0">
                <a:latin typeface="Helvetica" panose="020B0604020202020204" pitchFamily="34" charset="0"/>
                <a:cs typeface="Helvetica" panose="020B0604020202020204" pitchFamily="34" charset="0"/>
              </a:rPr>
              <a:t>are attainable for workers with low digital skills</a:t>
            </a:r>
            <a:endParaRPr sz="3600" dirty="0">
              <a:latin typeface="Helvetica" panose="020B0604020202020204" pitchFamily="34" charset="0"/>
              <a:cs typeface="Helvetica" panose="020B0604020202020204" pitchFamily="34" charset="0"/>
            </a:endParaRPr>
          </a:p>
        </p:txBody>
      </p:sp>
      <p:grpSp>
        <p:nvGrpSpPr>
          <p:cNvPr id="16" name="Group 15"/>
          <p:cNvGrpSpPr/>
          <p:nvPr/>
        </p:nvGrpSpPr>
        <p:grpSpPr>
          <a:xfrm>
            <a:off x="1528331" y="1650554"/>
            <a:ext cx="9259556" cy="7585066"/>
            <a:chOff x="-588366" y="0"/>
            <a:chExt cx="5486400" cy="5320591"/>
          </a:xfrm>
        </p:grpSpPr>
        <p:graphicFrame>
          <p:nvGraphicFramePr>
            <p:cNvPr id="17" name="Chart 16"/>
            <p:cNvGraphicFramePr>
              <a:graphicFrameLocks noChangeAspect="1"/>
            </p:cNvGraphicFramePr>
            <p:nvPr>
              <p:extLst>
                <p:ext uri="{D42A27DB-BD31-4B8C-83A1-F6EECF244321}">
                  <p14:modId xmlns:p14="http://schemas.microsoft.com/office/powerpoint/2010/main" val="889721568"/>
                </p:ext>
              </p:extLst>
            </p:nvPr>
          </p:nvGraphicFramePr>
          <p:xfrm>
            <a:off x="-588366" y="367591"/>
            <a:ext cx="548640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4"/>
            <p:cNvSpPr txBox="1"/>
            <p:nvPr/>
          </p:nvSpPr>
          <p:spPr>
            <a:xfrm>
              <a:off x="-544393" y="0"/>
              <a:ext cx="5398453" cy="634430"/>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500" kern="0" dirty="0" smtClean="0">
                  <a:solidFill>
                    <a:schemeClr val="tx1"/>
                  </a:solidFill>
                  <a:latin typeface="Helvetica" panose="020B0604020202020204" pitchFamily="34" charset="0"/>
                  <a:cs typeface="Helvetica" panose="020B0604020202020204" pitchFamily="34" charset="0"/>
                </a:rPr>
                <a:t>Jobs created in the United States between 2010-2016, by digital score</a:t>
              </a:r>
              <a:endParaRPr kumimoji="0" lang="en-US" sz="3500" b="0" i="0" u="none" strike="noStrike" kern="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endParaRPr>
            </a:p>
          </p:txBody>
        </p:sp>
      </p:grpSp>
      <p:sp>
        <p:nvSpPr>
          <p:cNvPr id="10"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1" name="Shape 343"/>
          <p:cNvSpPr/>
          <p:nvPr/>
        </p:nvSpPr>
        <p:spPr>
          <a:xfrm>
            <a:off x="-1" y="131880"/>
            <a:ext cx="16256001"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New jobs increasingly require high digital skills</a:t>
            </a:r>
            <a:endParaRPr sz="4000" kern="0" dirty="0">
              <a:solidFill>
                <a:srgbClr val="FFFFFF"/>
              </a:solidFill>
              <a:latin typeface="Helvetica" panose="020B0604020202020204" pitchFamily="34" charset="0"/>
              <a:cs typeface="Helvetica" panose="020B0604020202020204" pitchFamily="34" charset="0"/>
            </a:endParaRPr>
          </a:p>
        </p:txBody>
      </p:sp>
      <p:sp>
        <p:nvSpPr>
          <p:cNvPr id="3" name="Oval 2"/>
          <p:cNvSpPr/>
          <p:nvPr/>
        </p:nvSpPr>
        <p:spPr>
          <a:xfrm rot="-1500000">
            <a:off x="5675596" y="2555001"/>
            <a:ext cx="3452645" cy="4728670"/>
          </a:xfrm>
          <a:prstGeom prst="ellipse">
            <a:avLst/>
          </a:prstGeom>
          <a:no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9143994" y="4398579"/>
            <a:ext cx="1777637" cy="31531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15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0" name="Shape 343"/>
          <p:cNvSpPr/>
          <p:nvPr/>
        </p:nvSpPr>
        <p:spPr>
          <a:xfrm>
            <a:off x="-1" y="131880"/>
            <a:ext cx="16256001" cy="683949"/>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Highly digital industries have driven U.S. productivity growth</a:t>
            </a:r>
            <a:endParaRPr sz="4000" kern="0" dirty="0">
              <a:solidFill>
                <a:srgbClr val="FFFFFF"/>
              </a:solidFill>
              <a:latin typeface="Helvetica" panose="020B0604020202020204" pitchFamily="34" charset="0"/>
              <a:cs typeface="Helvetica" panose="020B0604020202020204" pitchFamily="34" charset="0"/>
            </a:endParaRPr>
          </a:p>
        </p:txBody>
      </p:sp>
      <p:graphicFrame>
        <p:nvGraphicFramePr>
          <p:cNvPr id="8" name="Chart 7"/>
          <p:cNvGraphicFramePr>
            <a:graphicFrameLocks/>
          </p:cNvGraphicFramePr>
          <p:nvPr>
            <p:extLst/>
          </p:nvPr>
        </p:nvGraphicFramePr>
        <p:xfrm>
          <a:off x="1656434" y="1478245"/>
          <a:ext cx="12896146" cy="737392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3713641" y="1478245"/>
            <a:ext cx="9603526" cy="553998"/>
          </a:xfrm>
          <a:prstGeom prst="rect">
            <a:avLst/>
          </a:prstGeom>
          <a:noFill/>
        </p:spPr>
        <p:txBody>
          <a:bodyPr wrap="none" rtlCol="0">
            <a:spAutoFit/>
          </a:bodyPr>
          <a:lstStyle/>
          <a:p>
            <a:r>
              <a:rPr lang="en-US" sz="3000" dirty="0" smtClean="0">
                <a:latin typeface="Helvetica" panose="020B0604020202020204" pitchFamily="34" charset="0"/>
                <a:cs typeface="Helvetica" panose="020B0604020202020204" pitchFamily="34" charset="0"/>
              </a:rPr>
              <a:t>Annualized Productivity Growth by Sector, 2010 - 2016</a:t>
            </a:r>
            <a:endParaRPr lang="en-US" sz="3000" dirty="0">
              <a:latin typeface="Helvetica" panose="020B0604020202020204" pitchFamily="34" charset="0"/>
              <a:cs typeface="Helvetica" panose="020B0604020202020204" pitchFamily="34" charset="0"/>
            </a:endParaRPr>
          </a:p>
        </p:txBody>
      </p:sp>
      <p:sp>
        <p:nvSpPr>
          <p:cNvPr id="4" name="TextBox 3"/>
          <p:cNvSpPr txBox="1"/>
          <p:nvPr/>
        </p:nvSpPr>
        <p:spPr>
          <a:xfrm>
            <a:off x="10544783" y="2291687"/>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Oil &amp; Gas Extraction</a:t>
            </a:r>
            <a:endParaRPr lang="en-US" sz="2000" dirty="0">
              <a:latin typeface="Helvetica" panose="020B0604020202020204" pitchFamily="34" charset="0"/>
              <a:cs typeface="Helvetica" panose="020B0604020202020204" pitchFamily="34" charset="0"/>
            </a:endParaRPr>
          </a:p>
        </p:txBody>
      </p:sp>
      <p:sp>
        <p:nvSpPr>
          <p:cNvPr id="11" name="TextBox 10"/>
          <p:cNvSpPr txBox="1"/>
          <p:nvPr/>
        </p:nvSpPr>
        <p:spPr>
          <a:xfrm>
            <a:off x="12425463" y="4792457"/>
            <a:ext cx="2772384" cy="707886"/>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Management of businesses</a:t>
            </a:r>
            <a:endParaRPr lang="en-US" sz="2000" dirty="0">
              <a:latin typeface="Helvetica" panose="020B0604020202020204" pitchFamily="34" charset="0"/>
              <a:cs typeface="Helvetica" panose="020B0604020202020204" pitchFamily="34" charset="0"/>
            </a:endParaRPr>
          </a:p>
        </p:txBody>
      </p:sp>
      <p:sp>
        <p:nvSpPr>
          <p:cNvPr id="12" name="TextBox 11"/>
          <p:cNvSpPr txBox="1"/>
          <p:nvPr/>
        </p:nvSpPr>
        <p:spPr>
          <a:xfrm>
            <a:off x="10886061" y="3731761"/>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Information technology</a:t>
            </a:r>
            <a:endParaRPr lang="en-US" sz="2000" dirty="0">
              <a:latin typeface="Helvetica" panose="020B0604020202020204" pitchFamily="34" charset="0"/>
              <a:cs typeface="Helvetica" panose="020B0604020202020204" pitchFamily="34" charset="0"/>
            </a:endParaRPr>
          </a:p>
        </p:txBody>
      </p:sp>
      <p:sp>
        <p:nvSpPr>
          <p:cNvPr id="13" name="TextBox 12"/>
          <p:cNvSpPr txBox="1"/>
          <p:nvPr/>
        </p:nvSpPr>
        <p:spPr>
          <a:xfrm>
            <a:off x="10834990" y="4798905"/>
            <a:ext cx="1408888" cy="707886"/>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Wholesale trade</a:t>
            </a:r>
            <a:endParaRPr lang="en-US" sz="2000" dirty="0">
              <a:latin typeface="Helvetica" panose="020B0604020202020204" pitchFamily="34" charset="0"/>
              <a:cs typeface="Helvetica" panose="020B0604020202020204" pitchFamily="34" charset="0"/>
            </a:endParaRPr>
          </a:p>
        </p:txBody>
      </p:sp>
      <p:sp>
        <p:nvSpPr>
          <p:cNvPr id="14" name="TextBox 13"/>
          <p:cNvSpPr txBox="1"/>
          <p:nvPr/>
        </p:nvSpPr>
        <p:spPr>
          <a:xfrm>
            <a:off x="7772399" y="7524452"/>
            <a:ext cx="2772384" cy="707886"/>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Mining </a:t>
            </a:r>
          </a:p>
          <a:p>
            <a:r>
              <a:rPr lang="en-US" sz="2000" dirty="0" smtClean="0">
                <a:latin typeface="Helvetica" panose="020B0604020202020204" pitchFamily="34" charset="0"/>
                <a:cs typeface="Helvetica" panose="020B0604020202020204" pitchFamily="34" charset="0"/>
              </a:rPr>
              <a:t>(except Oil &amp; Gas)</a:t>
            </a:r>
            <a:endParaRPr lang="en-US" sz="2000" dirty="0">
              <a:latin typeface="Helvetica" panose="020B0604020202020204" pitchFamily="34" charset="0"/>
              <a:cs typeface="Helvetica" panose="020B0604020202020204" pitchFamily="34" charset="0"/>
            </a:endParaRPr>
          </a:p>
        </p:txBody>
      </p:sp>
      <p:sp>
        <p:nvSpPr>
          <p:cNvPr id="15" name="TextBox 14"/>
          <p:cNvSpPr txBox="1"/>
          <p:nvPr/>
        </p:nvSpPr>
        <p:spPr>
          <a:xfrm>
            <a:off x="13317167" y="5806779"/>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Finance</a:t>
            </a:r>
            <a:endParaRPr lang="en-US" sz="2000" dirty="0">
              <a:latin typeface="Helvetica" panose="020B0604020202020204" pitchFamily="34" charset="0"/>
              <a:cs typeface="Helvetica" panose="020B0604020202020204" pitchFamily="34" charset="0"/>
            </a:endParaRPr>
          </a:p>
        </p:txBody>
      </p:sp>
      <p:sp>
        <p:nvSpPr>
          <p:cNvPr id="16" name="TextBox 15"/>
          <p:cNvSpPr txBox="1"/>
          <p:nvPr/>
        </p:nvSpPr>
        <p:spPr>
          <a:xfrm>
            <a:off x="12647580" y="4484212"/>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Media</a:t>
            </a:r>
            <a:endParaRPr lang="en-US" sz="2000" dirty="0">
              <a:latin typeface="Helvetica" panose="020B0604020202020204" pitchFamily="34" charset="0"/>
              <a:cs typeface="Helvetica" panose="020B0604020202020204" pitchFamily="34" charset="0"/>
            </a:endParaRPr>
          </a:p>
        </p:txBody>
      </p:sp>
      <p:sp>
        <p:nvSpPr>
          <p:cNvPr id="17" name="TextBox 16"/>
          <p:cNvSpPr txBox="1"/>
          <p:nvPr/>
        </p:nvSpPr>
        <p:spPr>
          <a:xfrm>
            <a:off x="8526288" y="5042096"/>
            <a:ext cx="2018495"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Retail Trade</a:t>
            </a:r>
            <a:endParaRPr lang="en-US" sz="2000" dirty="0">
              <a:latin typeface="Helvetica" panose="020B0604020202020204" pitchFamily="34" charset="0"/>
              <a:cs typeface="Helvetica" panose="020B0604020202020204" pitchFamily="34" charset="0"/>
            </a:endParaRPr>
          </a:p>
        </p:txBody>
      </p:sp>
      <p:sp>
        <p:nvSpPr>
          <p:cNvPr id="18" name="TextBox 17"/>
          <p:cNvSpPr txBox="1"/>
          <p:nvPr/>
        </p:nvSpPr>
        <p:spPr>
          <a:xfrm>
            <a:off x="11189263" y="5622716"/>
            <a:ext cx="1810044" cy="1323439"/>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Healthcare Services and Hospitals</a:t>
            </a:r>
          </a:p>
          <a:p>
            <a:endParaRPr lang="en-US" sz="2000" dirty="0">
              <a:latin typeface="Helvetica" panose="020B0604020202020204" pitchFamily="34" charset="0"/>
              <a:cs typeface="Helvetica" panose="020B0604020202020204" pitchFamily="34" charset="0"/>
            </a:endParaRPr>
          </a:p>
        </p:txBody>
      </p:sp>
      <p:sp>
        <p:nvSpPr>
          <p:cNvPr id="19" name="TextBox 18"/>
          <p:cNvSpPr txBox="1"/>
          <p:nvPr/>
        </p:nvSpPr>
        <p:spPr>
          <a:xfrm>
            <a:off x="10162973" y="7149204"/>
            <a:ext cx="1897222" cy="707886"/>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Educational Services</a:t>
            </a:r>
          </a:p>
        </p:txBody>
      </p:sp>
    </p:spTree>
    <p:extLst>
      <p:ext uri="{BB962C8B-B14F-4D97-AF65-F5344CB8AC3E}">
        <p14:creationId xmlns:p14="http://schemas.microsoft.com/office/powerpoint/2010/main" val="4059706074"/>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301"/>
          <p:cNvSpPr/>
          <p:nvPr/>
        </p:nvSpPr>
        <p:spPr>
          <a:xfrm>
            <a:off x="-534838" y="-101020"/>
            <a:ext cx="17732591"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0" name="Shape 343"/>
          <p:cNvSpPr/>
          <p:nvPr/>
        </p:nvSpPr>
        <p:spPr>
          <a:xfrm>
            <a:off x="-211016" y="130255"/>
            <a:ext cx="16670216"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Digitalization corresponds to higher wages, even controlling for education</a:t>
            </a:r>
            <a:endParaRPr sz="4000" kern="0" dirty="0">
              <a:solidFill>
                <a:srgbClr val="FFFFFF"/>
              </a:solidFill>
              <a:latin typeface="Helvetica" panose="020B0604020202020204" pitchFamily="34" charset="0"/>
              <a:cs typeface="Helvetica" panose="020B0604020202020204" pitchFamily="34" charset="0"/>
            </a:endParaRPr>
          </a:p>
        </p:txBody>
      </p:sp>
      <p:sp>
        <p:nvSpPr>
          <p:cNvPr id="2" name="TextBox 1"/>
          <p:cNvSpPr txBox="1"/>
          <p:nvPr/>
        </p:nvSpPr>
        <p:spPr>
          <a:xfrm>
            <a:off x="3713641" y="1478245"/>
            <a:ext cx="7626896" cy="553998"/>
          </a:xfrm>
          <a:prstGeom prst="rect">
            <a:avLst/>
          </a:prstGeom>
          <a:noFill/>
        </p:spPr>
        <p:txBody>
          <a:bodyPr wrap="none" rtlCol="0">
            <a:spAutoFit/>
          </a:bodyPr>
          <a:lstStyle/>
          <a:p>
            <a:r>
              <a:rPr lang="en-US" sz="3000" dirty="0" smtClean="0">
                <a:latin typeface="Helvetica" panose="020B0604020202020204" pitchFamily="34" charset="0"/>
                <a:cs typeface="Helvetica" panose="020B0604020202020204" pitchFamily="34" charset="0"/>
              </a:rPr>
              <a:t>Average annual wage by digital score, 2016</a:t>
            </a:r>
            <a:endParaRPr lang="en-US" sz="3000" dirty="0">
              <a:latin typeface="Helvetica" panose="020B0604020202020204" pitchFamily="34" charset="0"/>
              <a:cs typeface="Helvetica" panose="020B0604020202020204" pitchFamily="34" charset="0"/>
            </a:endParaRPr>
          </a:p>
        </p:txBody>
      </p:sp>
      <p:graphicFrame>
        <p:nvGraphicFramePr>
          <p:cNvPr id="6" name="Chart 5"/>
          <p:cNvGraphicFramePr>
            <a:graphicFrameLocks noChangeAspect="1"/>
          </p:cNvGraphicFramePr>
          <p:nvPr>
            <p:extLst>
              <p:ext uri="{D42A27DB-BD31-4B8C-83A1-F6EECF244321}">
                <p14:modId xmlns:p14="http://schemas.microsoft.com/office/powerpoint/2010/main" val="3455877405"/>
              </p:ext>
            </p:extLst>
          </p:nvPr>
        </p:nvGraphicFramePr>
        <p:xfrm>
          <a:off x="1568025" y="2032243"/>
          <a:ext cx="11498093" cy="6773157"/>
        </p:xfrm>
        <a:graphic>
          <a:graphicData uri="http://schemas.openxmlformats.org/drawingml/2006/chart">
            <c:chart xmlns:c="http://schemas.openxmlformats.org/drawingml/2006/chart" xmlns:r="http://schemas.openxmlformats.org/officeDocument/2006/relationships" r:id="rId3"/>
          </a:graphicData>
        </a:graphic>
      </p:graphicFrame>
      <p:sp>
        <p:nvSpPr>
          <p:cNvPr id="7" name="Shape 334"/>
          <p:cNvSpPr/>
          <p:nvPr/>
        </p:nvSpPr>
        <p:spPr>
          <a:xfrm flipH="1">
            <a:off x="3675669" y="7080354"/>
            <a:ext cx="8362007" cy="23830"/>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Tree>
    <p:extLst>
      <p:ext uri="{BB962C8B-B14F-4D97-AF65-F5344CB8AC3E}">
        <p14:creationId xmlns:p14="http://schemas.microsoft.com/office/powerpoint/2010/main" val="2489061811"/>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258790823"/>
              </p:ext>
            </p:extLst>
          </p:nvPr>
        </p:nvGraphicFramePr>
        <p:xfrm>
          <a:off x="2412459" y="1978955"/>
          <a:ext cx="12990874" cy="6778102"/>
        </p:xfrm>
        <a:graphic>
          <a:graphicData uri="http://schemas.openxmlformats.org/drawingml/2006/chart">
            <c:chart xmlns:c="http://schemas.openxmlformats.org/drawingml/2006/chart" xmlns:r="http://schemas.openxmlformats.org/officeDocument/2006/relationships" r:id="rId3"/>
          </a:graphicData>
        </a:graphic>
      </p:graphicFrame>
      <p:sp>
        <p:nvSpPr>
          <p:cNvPr id="5" name="Shape 301"/>
          <p:cNvSpPr/>
          <p:nvPr/>
        </p:nvSpPr>
        <p:spPr>
          <a:xfrm>
            <a:off x="-534838" y="-101020"/>
            <a:ext cx="17732591"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7" name="Shape 343"/>
          <p:cNvSpPr/>
          <p:nvPr/>
        </p:nvSpPr>
        <p:spPr>
          <a:xfrm>
            <a:off x="-211016" y="130255"/>
            <a:ext cx="16670216"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Higher-paying industries tend to have higher digital scores</a:t>
            </a:r>
            <a:endParaRPr sz="4000" kern="0" dirty="0">
              <a:solidFill>
                <a:srgbClr val="FFFFFF"/>
              </a:solidFill>
              <a:latin typeface="Helvetica" panose="020B0604020202020204" pitchFamily="34" charset="0"/>
              <a:cs typeface="Helvetica" panose="020B0604020202020204" pitchFamily="34" charset="0"/>
            </a:endParaRPr>
          </a:p>
        </p:txBody>
      </p:sp>
      <p:sp>
        <p:nvSpPr>
          <p:cNvPr id="10" name="TextBox 9"/>
          <p:cNvSpPr txBox="1"/>
          <p:nvPr/>
        </p:nvSpPr>
        <p:spPr>
          <a:xfrm>
            <a:off x="3760557" y="1235219"/>
            <a:ext cx="8727069" cy="553998"/>
          </a:xfrm>
          <a:prstGeom prst="rect">
            <a:avLst/>
          </a:prstGeom>
          <a:noFill/>
        </p:spPr>
        <p:txBody>
          <a:bodyPr wrap="none" rtlCol="0">
            <a:spAutoFit/>
          </a:bodyPr>
          <a:lstStyle/>
          <a:p>
            <a:r>
              <a:rPr lang="en-US" sz="3000" dirty="0" smtClean="0">
                <a:latin typeface="Helvetica" panose="020B0604020202020204" pitchFamily="34" charset="0"/>
                <a:cs typeface="Helvetica" panose="020B0604020202020204" pitchFamily="34" charset="0"/>
              </a:rPr>
              <a:t>Share of sector employment by digital score, 2016</a:t>
            </a:r>
            <a:endParaRPr lang="en-US" sz="3000" dirty="0">
              <a:latin typeface="Helvetica" panose="020B0604020202020204" pitchFamily="34" charset="0"/>
              <a:cs typeface="Helvetica" panose="020B0604020202020204" pitchFamily="34" charset="0"/>
            </a:endParaRPr>
          </a:p>
        </p:txBody>
      </p:sp>
      <p:sp>
        <p:nvSpPr>
          <p:cNvPr id="11" name="TextBox 10"/>
          <p:cNvSpPr txBox="1"/>
          <p:nvPr/>
        </p:nvSpPr>
        <p:spPr>
          <a:xfrm>
            <a:off x="707948" y="2213386"/>
            <a:ext cx="1919744" cy="1015663"/>
          </a:xfrm>
          <a:prstGeom prst="rect">
            <a:avLst/>
          </a:prstGeom>
          <a:noFill/>
        </p:spPr>
        <p:txBody>
          <a:bodyPr wrap="square" rtlCol="0">
            <a:spAutoFit/>
          </a:bodyPr>
          <a:lstStyle/>
          <a:p>
            <a:r>
              <a:rPr lang="en-US" sz="3000" dirty="0" smtClean="0">
                <a:latin typeface="Helvetica" panose="020B0604020202020204" pitchFamily="34" charset="0"/>
                <a:cs typeface="Helvetica" panose="020B0604020202020204" pitchFamily="34" charset="0"/>
              </a:rPr>
              <a:t>Higher paying</a:t>
            </a:r>
            <a:endParaRPr lang="en-US" sz="3000" dirty="0">
              <a:latin typeface="Helvetica" panose="020B0604020202020204" pitchFamily="34" charset="0"/>
              <a:cs typeface="Helvetica" panose="020B0604020202020204" pitchFamily="34" charset="0"/>
            </a:endParaRPr>
          </a:p>
        </p:txBody>
      </p:sp>
      <p:sp>
        <p:nvSpPr>
          <p:cNvPr id="12" name="TextBox 11"/>
          <p:cNvSpPr txBox="1"/>
          <p:nvPr/>
        </p:nvSpPr>
        <p:spPr>
          <a:xfrm>
            <a:off x="707948" y="6704389"/>
            <a:ext cx="1919744" cy="1015663"/>
          </a:xfrm>
          <a:prstGeom prst="rect">
            <a:avLst/>
          </a:prstGeom>
          <a:noFill/>
        </p:spPr>
        <p:txBody>
          <a:bodyPr wrap="square" rtlCol="0">
            <a:spAutoFit/>
          </a:bodyPr>
          <a:lstStyle/>
          <a:p>
            <a:r>
              <a:rPr lang="en-US" sz="3000" dirty="0" smtClean="0">
                <a:latin typeface="Helvetica" panose="020B0604020202020204" pitchFamily="34" charset="0"/>
                <a:cs typeface="Helvetica" panose="020B0604020202020204" pitchFamily="34" charset="0"/>
              </a:rPr>
              <a:t>Lower paying</a:t>
            </a:r>
            <a:endParaRPr lang="en-US" sz="3000" dirty="0">
              <a:latin typeface="Helvetica" panose="020B0604020202020204" pitchFamily="34" charset="0"/>
              <a:cs typeface="Helvetica" panose="020B0604020202020204" pitchFamily="34" charset="0"/>
            </a:endParaRPr>
          </a:p>
        </p:txBody>
      </p:sp>
      <p:sp>
        <p:nvSpPr>
          <p:cNvPr id="13" name="Down Arrow 12"/>
          <p:cNvSpPr/>
          <p:nvPr/>
        </p:nvSpPr>
        <p:spPr>
          <a:xfrm rot="10800000" flipH="1">
            <a:off x="1022771" y="3770201"/>
            <a:ext cx="583326" cy="10450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flipH="1">
            <a:off x="1020296" y="5448991"/>
            <a:ext cx="583326" cy="10450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69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0" name="Shape 343"/>
          <p:cNvSpPr/>
          <p:nvPr/>
        </p:nvSpPr>
        <p:spPr>
          <a:xfrm>
            <a:off x="-1" y="131880"/>
            <a:ext cx="16256001"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Yet women remain underrepresented in highly digital occupations</a:t>
            </a:r>
            <a:endParaRPr sz="4000" kern="0" dirty="0">
              <a:solidFill>
                <a:srgbClr val="FFFFFF"/>
              </a:solidFill>
              <a:latin typeface="Helvetica" panose="020B0604020202020204" pitchFamily="34" charset="0"/>
              <a:cs typeface="Helvetica" panose="020B0604020202020204" pitchFamily="34" charset="0"/>
            </a:endParaRPr>
          </a:p>
        </p:txBody>
      </p:sp>
      <p:graphicFrame>
        <p:nvGraphicFramePr>
          <p:cNvPr id="4" name="Chart 3"/>
          <p:cNvGraphicFramePr/>
          <p:nvPr>
            <p:extLst>
              <p:ext uri="{D42A27DB-BD31-4B8C-83A1-F6EECF244321}">
                <p14:modId xmlns:p14="http://schemas.microsoft.com/office/powerpoint/2010/main" val="3047818257"/>
              </p:ext>
            </p:extLst>
          </p:nvPr>
        </p:nvGraphicFramePr>
        <p:xfrm>
          <a:off x="2110107" y="1610462"/>
          <a:ext cx="13336438" cy="722576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707948" y="2213386"/>
            <a:ext cx="1919744" cy="1477328"/>
          </a:xfrm>
          <a:prstGeom prst="rect">
            <a:avLst/>
          </a:prstGeom>
          <a:noFill/>
        </p:spPr>
        <p:txBody>
          <a:bodyPr wrap="square" rtlCol="0">
            <a:spAutoFit/>
          </a:bodyPr>
          <a:lstStyle/>
          <a:p>
            <a:r>
              <a:rPr lang="en-US" sz="3000" dirty="0" smtClean="0">
                <a:latin typeface="Helvetica" panose="020B0604020202020204" pitchFamily="34" charset="0"/>
                <a:cs typeface="Helvetica" panose="020B0604020202020204" pitchFamily="34" charset="0"/>
              </a:rPr>
              <a:t>Higher digital score</a:t>
            </a:r>
            <a:endParaRPr lang="en-US" sz="3000" dirty="0">
              <a:latin typeface="Helvetica" panose="020B0604020202020204" pitchFamily="34" charset="0"/>
              <a:cs typeface="Helvetica" panose="020B0604020202020204" pitchFamily="34" charset="0"/>
            </a:endParaRPr>
          </a:p>
        </p:txBody>
      </p:sp>
      <p:sp>
        <p:nvSpPr>
          <p:cNvPr id="13" name="TextBox 12"/>
          <p:cNvSpPr txBox="1"/>
          <p:nvPr/>
        </p:nvSpPr>
        <p:spPr>
          <a:xfrm>
            <a:off x="707948" y="6704389"/>
            <a:ext cx="1919744" cy="1477328"/>
          </a:xfrm>
          <a:prstGeom prst="rect">
            <a:avLst/>
          </a:prstGeom>
          <a:noFill/>
        </p:spPr>
        <p:txBody>
          <a:bodyPr wrap="square" rtlCol="0">
            <a:spAutoFit/>
          </a:bodyPr>
          <a:lstStyle/>
          <a:p>
            <a:r>
              <a:rPr lang="en-US" sz="3000" dirty="0" smtClean="0">
                <a:latin typeface="Helvetica" panose="020B0604020202020204" pitchFamily="34" charset="0"/>
                <a:cs typeface="Helvetica" panose="020B0604020202020204" pitchFamily="34" charset="0"/>
              </a:rPr>
              <a:t>Lower digital score</a:t>
            </a:r>
            <a:endParaRPr lang="en-US" sz="3000" dirty="0">
              <a:latin typeface="Helvetica" panose="020B0604020202020204" pitchFamily="34" charset="0"/>
              <a:cs typeface="Helvetica" panose="020B0604020202020204" pitchFamily="34" charset="0"/>
            </a:endParaRPr>
          </a:p>
        </p:txBody>
      </p:sp>
      <p:sp>
        <p:nvSpPr>
          <p:cNvPr id="15" name="Shape 334"/>
          <p:cNvSpPr/>
          <p:nvPr/>
        </p:nvSpPr>
        <p:spPr>
          <a:xfrm flipV="1">
            <a:off x="10662248" y="2243850"/>
            <a:ext cx="21657" cy="5649637"/>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
        <p:nvSpPr>
          <p:cNvPr id="14" name="Down Arrow 13"/>
          <p:cNvSpPr/>
          <p:nvPr/>
        </p:nvSpPr>
        <p:spPr>
          <a:xfrm rot="10800000" flipH="1">
            <a:off x="1022771" y="3770201"/>
            <a:ext cx="583326" cy="10450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flipH="1">
            <a:off x="1020296" y="5448991"/>
            <a:ext cx="583326" cy="10450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717245" y="2117262"/>
            <a:ext cx="3036498" cy="460803"/>
          </a:xfrm>
          <a:prstGeom prst="rect">
            <a:avLst/>
          </a:prstGeom>
          <a:solidFill>
            <a:srgbClr val="184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500" b="1" dirty="0" smtClean="0">
                <a:latin typeface="Helvetica" panose="020B0604020202020204" pitchFamily="34" charset="0"/>
                <a:cs typeface="Helvetica" panose="020B0604020202020204" pitchFamily="34" charset="0"/>
              </a:rPr>
              <a:t>US Average</a:t>
            </a:r>
            <a:endParaRPr lang="en-US" sz="25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43396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0" name="Shape 343"/>
          <p:cNvSpPr/>
          <p:nvPr/>
        </p:nvSpPr>
        <p:spPr>
          <a:xfrm>
            <a:off x="-1" y="131880"/>
            <a:ext cx="16256001"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Workers of color are disproportionately employed in low-digital skill jobs</a:t>
            </a:r>
            <a:endParaRPr sz="4000" kern="0" dirty="0">
              <a:solidFill>
                <a:srgbClr val="FFFFFF"/>
              </a:solidFill>
              <a:latin typeface="Helvetica" panose="020B0604020202020204" pitchFamily="34" charset="0"/>
              <a:cs typeface="Helvetica" panose="020B0604020202020204" pitchFamily="34" charset="0"/>
            </a:endParaRPr>
          </a:p>
        </p:txBody>
      </p:sp>
      <p:graphicFrame>
        <p:nvGraphicFramePr>
          <p:cNvPr id="4" name="Chart 3"/>
          <p:cNvGraphicFramePr/>
          <p:nvPr>
            <p:extLst>
              <p:ext uri="{D42A27DB-BD31-4B8C-83A1-F6EECF244321}">
                <p14:modId xmlns:p14="http://schemas.microsoft.com/office/powerpoint/2010/main" val="3171685857"/>
              </p:ext>
            </p:extLst>
          </p:nvPr>
        </p:nvGraphicFramePr>
        <p:xfrm>
          <a:off x="2110107" y="1610462"/>
          <a:ext cx="13336438" cy="722576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707948" y="2213386"/>
            <a:ext cx="1919744" cy="1477328"/>
          </a:xfrm>
          <a:prstGeom prst="rect">
            <a:avLst/>
          </a:prstGeom>
          <a:noFill/>
        </p:spPr>
        <p:txBody>
          <a:bodyPr wrap="square" rtlCol="0">
            <a:spAutoFit/>
          </a:bodyPr>
          <a:lstStyle/>
          <a:p>
            <a:r>
              <a:rPr lang="en-US" sz="3000" dirty="0" smtClean="0">
                <a:latin typeface="Helvetica" panose="020B0604020202020204" pitchFamily="34" charset="0"/>
                <a:cs typeface="Helvetica" panose="020B0604020202020204" pitchFamily="34" charset="0"/>
              </a:rPr>
              <a:t>Higher digital score</a:t>
            </a:r>
            <a:endParaRPr lang="en-US" sz="3000" dirty="0">
              <a:latin typeface="Helvetica" panose="020B0604020202020204" pitchFamily="34" charset="0"/>
              <a:cs typeface="Helvetica" panose="020B0604020202020204" pitchFamily="34" charset="0"/>
            </a:endParaRPr>
          </a:p>
        </p:txBody>
      </p:sp>
      <p:sp>
        <p:nvSpPr>
          <p:cNvPr id="15" name="Shape 334"/>
          <p:cNvSpPr/>
          <p:nvPr/>
        </p:nvSpPr>
        <p:spPr>
          <a:xfrm flipV="1">
            <a:off x="9834112" y="2230639"/>
            <a:ext cx="21657" cy="5649637"/>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
        <p:nvSpPr>
          <p:cNvPr id="2" name="Rectangle 1"/>
          <p:cNvSpPr/>
          <p:nvPr/>
        </p:nvSpPr>
        <p:spPr>
          <a:xfrm>
            <a:off x="3717245" y="2117262"/>
            <a:ext cx="3036498" cy="460803"/>
          </a:xfrm>
          <a:prstGeom prst="rect">
            <a:avLst/>
          </a:prstGeom>
          <a:solidFill>
            <a:srgbClr val="184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500" b="1" dirty="0" smtClean="0">
                <a:latin typeface="Helvetica" panose="020B0604020202020204" pitchFamily="34" charset="0"/>
                <a:cs typeface="Helvetica" panose="020B0604020202020204" pitchFamily="34" charset="0"/>
              </a:rPr>
              <a:t>US Average</a:t>
            </a:r>
            <a:endParaRPr lang="en-US" sz="2500" b="1" dirty="0">
              <a:latin typeface="Helvetica" panose="020B0604020202020204" pitchFamily="34" charset="0"/>
              <a:cs typeface="Helvetica" panose="020B0604020202020204" pitchFamily="34" charset="0"/>
            </a:endParaRPr>
          </a:p>
        </p:txBody>
      </p:sp>
      <p:sp>
        <p:nvSpPr>
          <p:cNvPr id="11" name="Down Arrow 10"/>
          <p:cNvSpPr/>
          <p:nvPr/>
        </p:nvSpPr>
        <p:spPr>
          <a:xfrm rot="10800000" flipH="1">
            <a:off x="1022771" y="3770201"/>
            <a:ext cx="583326" cy="10450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flipH="1">
            <a:off x="1020296" y="5448991"/>
            <a:ext cx="583326" cy="10450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07948" y="6704389"/>
            <a:ext cx="1919744" cy="1477328"/>
          </a:xfrm>
          <a:prstGeom prst="rect">
            <a:avLst/>
          </a:prstGeom>
          <a:noFill/>
        </p:spPr>
        <p:txBody>
          <a:bodyPr wrap="square" rtlCol="0">
            <a:spAutoFit/>
          </a:bodyPr>
          <a:lstStyle/>
          <a:p>
            <a:r>
              <a:rPr lang="en-US" sz="3000" dirty="0" smtClean="0">
                <a:latin typeface="Helvetica" panose="020B0604020202020204" pitchFamily="34" charset="0"/>
                <a:cs typeface="Helvetica" panose="020B0604020202020204" pitchFamily="34" charset="0"/>
              </a:rPr>
              <a:t>Lower digital score</a:t>
            </a:r>
            <a:endParaRPr lang="en-US" sz="3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07667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pic>
        <p:nvPicPr>
          <p:cNvPr id="2050" name="Picture 2" descr="Image result for truck and tractor operators"/>
          <p:cNvPicPr>
            <a:picLocks noChangeAspect="1" noChangeArrowheads="1"/>
          </p:cNvPicPr>
          <p:nvPr/>
        </p:nvPicPr>
        <p:blipFill rotWithShape="1">
          <a:blip r:embed="rId3">
            <a:extLst>
              <a:ext uri="{28A0092B-C50C-407E-A947-70E740481C1C}">
                <a14:useLocalDpi xmlns:a14="http://schemas.microsoft.com/office/drawing/2010/main" val="0"/>
              </a:ext>
            </a:extLst>
          </a:blip>
          <a:srcRect r="49584"/>
          <a:stretch/>
        </p:blipFill>
        <p:spPr bwMode="auto">
          <a:xfrm>
            <a:off x="12495060" y="1046772"/>
            <a:ext cx="4329899" cy="376683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343"/>
          <p:cNvSpPr/>
          <p:nvPr/>
        </p:nvSpPr>
        <p:spPr>
          <a:xfrm>
            <a:off x="-1" y="131880"/>
            <a:ext cx="16256001" cy="683949"/>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Good jobs for workers without college degrees are rapidly digitizing</a:t>
            </a:r>
            <a:endParaRPr sz="4000" kern="0" dirty="0">
              <a:solidFill>
                <a:srgbClr val="FFFFFF"/>
              </a:solidFill>
              <a:latin typeface="Helvetica" panose="020B0604020202020204" pitchFamily="34" charset="0"/>
              <a:cs typeface="Helvetica" panose="020B0604020202020204" pitchFamily="34" charset="0"/>
            </a:endParaRPr>
          </a:p>
        </p:txBody>
      </p:sp>
      <p:pic>
        <p:nvPicPr>
          <p:cNvPr id="2052" name="Picture 4" descr="Image result for registered nurse"/>
          <p:cNvPicPr>
            <a:picLocks noChangeAspect="1" noChangeArrowheads="1"/>
          </p:cNvPicPr>
          <p:nvPr/>
        </p:nvPicPr>
        <p:blipFill rotWithShape="1">
          <a:blip r:embed="rId4">
            <a:extLst>
              <a:ext uri="{28A0092B-C50C-407E-A947-70E740481C1C}">
                <a14:useLocalDpi xmlns:a14="http://schemas.microsoft.com/office/drawing/2010/main" val="0"/>
              </a:ext>
            </a:extLst>
          </a:blip>
          <a:srcRect r="32719"/>
          <a:stretch/>
        </p:blipFill>
        <p:spPr bwMode="auto">
          <a:xfrm>
            <a:off x="12495060" y="4763506"/>
            <a:ext cx="4439991" cy="434157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407436" y="1494448"/>
            <a:ext cx="6646983" cy="1077218"/>
          </a:xfrm>
          <a:prstGeom prst="rect">
            <a:avLst/>
          </a:prstGeom>
        </p:spPr>
        <p:txBody>
          <a:bodyPr wrap="square">
            <a:spAutoFit/>
          </a:bodyPr>
          <a:lstStyle/>
          <a:p>
            <a:pPr>
              <a:defRPr sz="2160" b="1" i="0" u="none" strike="noStrike" kern="1200" spc="0" baseline="0">
                <a:solidFill>
                  <a:prstClr val="white"/>
                </a:solidFill>
                <a:latin typeface="+mn-lt"/>
                <a:ea typeface="+mn-ea"/>
                <a:cs typeface="+mn-cs"/>
              </a:defRPr>
            </a:pPr>
            <a:r>
              <a:rPr lang="en-US" sz="3200" dirty="0" smtClean="0">
                <a:solidFill>
                  <a:prstClr val="white"/>
                </a:solidFill>
                <a:latin typeface="Helvetica" panose="020B0604020202020204" pitchFamily="34" charset="0"/>
                <a:cs typeface="Helvetica" panose="020B0604020202020204" pitchFamily="34" charset="0"/>
              </a:rPr>
              <a:t>Digital scores of select “opportunity jobs” occupations</a:t>
            </a:r>
            <a:endParaRPr lang="en-US" sz="3200" kern="1200" dirty="0">
              <a:solidFill>
                <a:schemeClr val="tx1"/>
              </a:solidFill>
              <a:latin typeface="Helvetica" panose="020B0604020202020204" pitchFamily="34" charset="0"/>
              <a:cs typeface="Helvetica" panose="020B0604020202020204" pitchFamily="34" charset="0"/>
            </a:endParaRPr>
          </a:p>
        </p:txBody>
      </p:sp>
      <p:sp>
        <p:nvSpPr>
          <p:cNvPr id="17" name="Rectangle 16"/>
          <p:cNvSpPr/>
          <p:nvPr/>
        </p:nvSpPr>
        <p:spPr>
          <a:xfrm>
            <a:off x="-1031715" y="3167454"/>
            <a:ext cx="7719018" cy="338554"/>
          </a:xfrm>
          <a:prstGeom prst="rect">
            <a:avLst/>
          </a:prstGeom>
        </p:spPr>
        <p:txBody>
          <a:bodyPr wrap="square">
            <a:spAutoFit/>
          </a:bodyPr>
          <a:lstStyle/>
          <a:p>
            <a:r>
              <a:rPr lang="en-US" sz="1600" b="0" smtClean="0">
                <a:solidFill>
                  <a:srgbClr val="FF0000"/>
                </a:solidFill>
              </a:rPr>
              <a:t>Table 3</a:t>
            </a:r>
            <a:endParaRPr lang="en-US" sz="1600" dirty="0"/>
          </a:p>
        </p:txBody>
      </p:sp>
      <p:graphicFrame>
        <p:nvGraphicFramePr>
          <p:cNvPr id="18" name="Chart 17"/>
          <p:cNvGraphicFramePr>
            <a:graphicFrameLocks/>
          </p:cNvGraphicFramePr>
          <p:nvPr>
            <p:extLst/>
          </p:nvPr>
        </p:nvGraphicFramePr>
        <p:xfrm>
          <a:off x="3799094" y="2571666"/>
          <a:ext cx="8406685" cy="6070767"/>
        </p:xfrm>
        <a:graphic>
          <a:graphicData uri="http://schemas.openxmlformats.org/drawingml/2006/chart">
            <c:chart xmlns:c="http://schemas.openxmlformats.org/drawingml/2006/chart" xmlns:r="http://schemas.openxmlformats.org/officeDocument/2006/relationships" r:id="rId5"/>
          </a:graphicData>
        </a:graphic>
      </p:graphicFrame>
      <p:sp>
        <p:nvSpPr>
          <p:cNvPr id="19" name="Shape 332"/>
          <p:cNvSpPr/>
          <p:nvPr/>
        </p:nvSpPr>
        <p:spPr>
          <a:xfrm>
            <a:off x="556651" y="1997614"/>
            <a:ext cx="3148968" cy="302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10000" dirty="0" smtClean="0">
                <a:solidFill>
                  <a:srgbClr val="FF9300"/>
                </a:solidFill>
                <a:latin typeface="Helvetica" panose="020B0604020202020204" pitchFamily="34" charset="0"/>
                <a:cs typeface="Helvetica" panose="020B0604020202020204" pitchFamily="34" charset="0"/>
              </a:rPr>
              <a:t>29</a:t>
            </a:r>
            <a:endParaRPr lang="en-US" sz="10000" dirty="0" smtClean="0">
              <a:latin typeface="Helvetica" panose="020B0604020202020204" pitchFamily="34" charset="0"/>
              <a:cs typeface="Helvetica" panose="020B0604020202020204" pitchFamily="34" charset="0"/>
            </a:endParaRPr>
          </a:p>
          <a:p>
            <a:pPr algn="ctr"/>
            <a:r>
              <a:rPr lang="en-US" sz="3000" dirty="0" smtClean="0">
                <a:latin typeface="Helvetica" panose="020B0604020202020204" pitchFamily="34" charset="0"/>
                <a:cs typeface="Helvetica" panose="020B0604020202020204" pitchFamily="34" charset="0"/>
              </a:rPr>
              <a:t>“Opportunity jobs” </a:t>
            </a:r>
          </a:p>
          <a:p>
            <a:pPr algn="ctr"/>
            <a:r>
              <a:rPr lang="en-US" sz="3000" dirty="0" smtClean="0">
                <a:latin typeface="Helvetica" panose="020B0604020202020204" pitchFamily="34" charset="0"/>
                <a:cs typeface="Helvetica" panose="020B0604020202020204" pitchFamily="34" charset="0"/>
              </a:rPr>
              <a:t>digital score in 2002</a:t>
            </a:r>
            <a:endParaRPr sz="3000" dirty="0">
              <a:latin typeface="Helvetica" panose="020B0604020202020204" pitchFamily="34" charset="0"/>
              <a:cs typeface="Helvetica" panose="020B0604020202020204" pitchFamily="34" charset="0"/>
            </a:endParaRPr>
          </a:p>
        </p:txBody>
      </p:sp>
      <p:sp>
        <p:nvSpPr>
          <p:cNvPr id="21" name="Shape 332"/>
          <p:cNvSpPr/>
          <p:nvPr/>
        </p:nvSpPr>
        <p:spPr>
          <a:xfrm>
            <a:off x="408803" y="5032997"/>
            <a:ext cx="3296816" cy="3026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10000" dirty="0" smtClean="0">
                <a:solidFill>
                  <a:srgbClr val="FF9300"/>
                </a:solidFill>
                <a:latin typeface="Helvetica" panose="020B0604020202020204" pitchFamily="34" charset="0"/>
                <a:cs typeface="Helvetica" panose="020B0604020202020204" pitchFamily="34" charset="0"/>
              </a:rPr>
              <a:t>50</a:t>
            </a:r>
          </a:p>
          <a:p>
            <a:pPr algn="ctr"/>
            <a:r>
              <a:rPr lang="en-US" sz="3000" dirty="0" smtClean="0">
                <a:latin typeface="Helvetica" panose="020B0604020202020204" pitchFamily="34" charset="0"/>
                <a:cs typeface="Helvetica" panose="020B0604020202020204" pitchFamily="34" charset="0"/>
              </a:rPr>
              <a:t>“Opportunity jobs” </a:t>
            </a:r>
          </a:p>
          <a:p>
            <a:pPr algn="ctr"/>
            <a:r>
              <a:rPr lang="en-US" sz="3000" dirty="0" smtClean="0">
                <a:latin typeface="Helvetica" panose="020B0604020202020204" pitchFamily="34" charset="0"/>
                <a:cs typeface="Helvetica" panose="020B0604020202020204" pitchFamily="34" charset="0"/>
              </a:rPr>
              <a:t>digital </a:t>
            </a:r>
            <a:r>
              <a:rPr lang="en-US" sz="3000" dirty="0">
                <a:latin typeface="Helvetica" panose="020B0604020202020204" pitchFamily="34" charset="0"/>
                <a:cs typeface="Helvetica" panose="020B0604020202020204" pitchFamily="34" charset="0"/>
              </a:rPr>
              <a:t>score in </a:t>
            </a:r>
            <a:r>
              <a:rPr lang="en-US" sz="3000" dirty="0" smtClean="0">
                <a:latin typeface="Helvetica" panose="020B0604020202020204" pitchFamily="34" charset="0"/>
                <a:cs typeface="Helvetica" panose="020B0604020202020204" pitchFamily="34" charset="0"/>
              </a:rPr>
              <a:t>2016</a:t>
            </a:r>
            <a:endParaRPr lang="en-US" sz="3000" dirty="0">
              <a:latin typeface="Helvetica" panose="020B0604020202020204" pitchFamily="34" charset="0"/>
              <a:cs typeface="Helvetica" panose="020B0604020202020204" pitchFamily="34" charset="0"/>
            </a:endParaRPr>
          </a:p>
        </p:txBody>
      </p:sp>
      <p:grpSp>
        <p:nvGrpSpPr>
          <p:cNvPr id="13" name="Group 12"/>
          <p:cNvGrpSpPr/>
          <p:nvPr/>
        </p:nvGrpSpPr>
        <p:grpSpPr>
          <a:xfrm>
            <a:off x="12467734" y="3167454"/>
            <a:ext cx="3758425" cy="1185877"/>
            <a:chOff x="11135699" y="2782670"/>
            <a:chExt cx="4527404" cy="1404165"/>
          </a:xfrm>
        </p:grpSpPr>
        <p:sp>
          <p:nvSpPr>
            <p:cNvPr id="14" name="Rectangle 13"/>
            <p:cNvSpPr/>
            <p:nvPr/>
          </p:nvSpPr>
          <p:spPr>
            <a:xfrm>
              <a:off x="11573399" y="2782670"/>
              <a:ext cx="4089704" cy="1404165"/>
            </a:xfrm>
            <a:prstGeom prst="rect">
              <a:avLst/>
            </a:prstGeom>
            <a:solidFill>
              <a:srgbClr val="18457A">
                <a:alpha val="75000"/>
              </a:srgbClr>
            </a:solidFill>
            <a:ln>
              <a:solidFill>
                <a:srgbClr val="18457A">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1135699" y="2782670"/>
              <a:ext cx="4518417" cy="1227520"/>
              <a:chOff x="11135699" y="2782670"/>
              <a:chExt cx="4518417" cy="1227520"/>
            </a:xfrm>
          </p:grpSpPr>
          <p:sp>
            <p:nvSpPr>
              <p:cNvPr id="16" name="object 32"/>
              <p:cNvSpPr txBox="1"/>
              <p:nvPr/>
            </p:nvSpPr>
            <p:spPr>
              <a:xfrm>
                <a:off x="11135699" y="2782670"/>
                <a:ext cx="4518417" cy="437316"/>
              </a:xfrm>
              <a:prstGeom prst="rect">
                <a:avLst/>
              </a:prstGeom>
            </p:spPr>
            <p:txBody>
              <a:bodyPr vert="horz" wrap="square" lIns="0" tIns="0" rIns="0" bIns="0" rtlCol="0">
                <a:spAutoFit/>
              </a:bodyPr>
              <a:lstStyle/>
              <a:p>
                <a:pPr marL="12700" marR="5080" indent="62865" algn="r"/>
                <a:r>
                  <a:rPr lang="en-US" sz="2400" dirty="0" smtClean="0">
                    <a:latin typeface="Helvetica" panose="020B0604020202020204" pitchFamily="34" charset="0"/>
                    <a:cs typeface="Helvetica" panose="020B0604020202020204" pitchFamily="34" charset="0"/>
                  </a:rPr>
                  <a:t>Truck &amp; tractor operators</a:t>
                </a:r>
                <a:endParaRPr sz="2400" dirty="0">
                  <a:latin typeface="Helvetica" panose="020B0604020202020204" pitchFamily="34" charset="0"/>
                  <a:cs typeface="Helvetica" panose="020B0604020202020204" pitchFamily="34" charset="0"/>
                </a:endParaRPr>
              </a:p>
            </p:txBody>
          </p:sp>
          <p:sp>
            <p:nvSpPr>
              <p:cNvPr id="20" name="object 21"/>
              <p:cNvSpPr txBox="1"/>
              <p:nvPr/>
            </p:nvSpPr>
            <p:spPr>
              <a:xfrm>
                <a:off x="11952461" y="3327523"/>
                <a:ext cx="944616" cy="637753"/>
              </a:xfrm>
              <a:prstGeom prst="rect">
                <a:avLst/>
              </a:prstGeom>
            </p:spPr>
            <p:txBody>
              <a:bodyPr vert="horz" wrap="square" lIns="0" tIns="0" rIns="0" bIns="0" rtlCol="0">
                <a:spAutoFit/>
              </a:bodyPr>
              <a:lstStyle/>
              <a:p>
                <a:pPr marL="12700">
                  <a:lnSpc>
                    <a:spcPct val="100000"/>
                  </a:lnSpc>
                </a:pPr>
                <a:r>
                  <a:rPr lang="en-US" sz="3500" dirty="0">
                    <a:latin typeface="Helvetica" panose="020B0604020202020204" pitchFamily="34" charset="0"/>
                    <a:cs typeface="Helvetica" panose="020B0604020202020204" pitchFamily="34" charset="0"/>
                  </a:rPr>
                  <a:t>2</a:t>
                </a:r>
                <a:r>
                  <a:rPr lang="en-US" sz="3500" dirty="0" smtClean="0">
                    <a:latin typeface="Helvetica" panose="020B0604020202020204" pitchFamily="34" charset="0"/>
                    <a:cs typeface="Helvetica" panose="020B0604020202020204" pitchFamily="34" charset="0"/>
                  </a:rPr>
                  <a:t> </a:t>
                </a:r>
                <a:endParaRPr sz="3500" dirty="0">
                  <a:latin typeface="Helvetica" panose="020B0604020202020204" pitchFamily="34" charset="0"/>
                  <a:cs typeface="Helvetica" panose="020B0604020202020204" pitchFamily="34" charset="0"/>
                </a:endParaRPr>
              </a:p>
            </p:txBody>
          </p:sp>
          <p:sp>
            <p:nvSpPr>
              <p:cNvPr id="22" name="Right Arrow 21"/>
              <p:cNvSpPr/>
              <p:nvPr/>
            </p:nvSpPr>
            <p:spPr>
              <a:xfrm>
                <a:off x="12753451" y="3339817"/>
                <a:ext cx="1420806" cy="498703"/>
              </a:xfrm>
              <a:prstGeom prst="rightArrow">
                <a:avLst/>
              </a:prstGeom>
              <a:solidFill>
                <a:srgbClr val="FD8D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21"/>
              <p:cNvSpPr txBox="1"/>
              <p:nvPr/>
            </p:nvSpPr>
            <p:spPr>
              <a:xfrm>
                <a:off x="14515731" y="3372437"/>
                <a:ext cx="944616" cy="637753"/>
              </a:xfrm>
              <a:prstGeom prst="rect">
                <a:avLst/>
              </a:prstGeom>
            </p:spPr>
            <p:txBody>
              <a:bodyPr vert="horz" wrap="square" lIns="0" tIns="0" rIns="0" bIns="0" rtlCol="0">
                <a:spAutoFit/>
              </a:bodyPr>
              <a:lstStyle/>
              <a:p>
                <a:pPr marL="12700">
                  <a:lnSpc>
                    <a:spcPct val="100000"/>
                  </a:lnSpc>
                </a:pPr>
                <a:r>
                  <a:rPr lang="en-US" sz="3500" dirty="0" smtClean="0">
                    <a:latin typeface="Helvetica" panose="020B0604020202020204" pitchFamily="34" charset="0"/>
                    <a:cs typeface="Helvetica" panose="020B0604020202020204" pitchFamily="34" charset="0"/>
                  </a:rPr>
                  <a:t>33</a:t>
                </a:r>
              </a:p>
            </p:txBody>
          </p:sp>
        </p:grpSp>
      </p:grpSp>
      <p:grpSp>
        <p:nvGrpSpPr>
          <p:cNvPr id="24" name="Group 23"/>
          <p:cNvGrpSpPr/>
          <p:nvPr/>
        </p:nvGrpSpPr>
        <p:grpSpPr>
          <a:xfrm>
            <a:off x="12848344" y="6722653"/>
            <a:ext cx="3069329" cy="1233037"/>
            <a:chOff x="11713267" y="6506308"/>
            <a:chExt cx="3697319" cy="1460006"/>
          </a:xfrm>
        </p:grpSpPr>
        <p:sp>
          <p:nvSpPr>
            <p:cNvPr id="25" name="Rectangle 24"/>
            <p:cNvSpPr/>
            <p:nvPr/>
          </p:nvSpPr>
          <p:spPr>
            <a:xfrm>
              <a:off x="11939953" y="6506308"/>
              <a:ext cx="3386707" cy="1460006"/>
            </a:xfrm>
            <a:prstGeom prst="rect">
              <a:avLst/>
            </a:prstGeom>
            <a:solidFill>
              <a:srgbClr val="18457A">
                <a:alpha val="75000"/>
              </a:srgbClr>
            </a:solidFill>
            <a:ln>
              <a:solidFill>
                <a:srgbClr val="18457A">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26" name="object 32"/>
            <p:cNvSpPr txBox="1"/>
            <p:nvPr/>
          </p:nvSpPr>
          <p:spPr>
            <a:xfrm>
              <a:off x="11713267" y="6633610"/>
              <a:ext cx="3697319" cy="437316"/>
            </a:xfrm>
            <a:prstGeom prst="rect">
              <a:avLst/>
            </a:prstGeom>
          </p:spPr>
          <p:txBody>
            <a:bodyPr vert="horz" wrap="square" lIns="0" tIns="0" rIns="0" bIns="0" rtlCol="0">
              <a:spAutoFit/>
            </a:bodyPr>
            <a:lstStyle/>
            <a:p>
              <a:pPr marL="12700" marR="5080" indent="62865" algn="ctr"/>
              <a:r>
                <a:rPr lang="en-US" sz="2400" dirty="0" smtClean="0">
                  <a:latin typeface="Helvetica" panose="020B0604020202020204" pitchFamily="34" charset="0"/>
                  <a:cs typeface="Helvetica" panose="020B0604020202020204" pitchFamily="34" charset="0"/>
                </a:rPr>
                <a:t>Registered Nurses</a:t>
              </a:r>
            </a:p>
          </p:txBody>
        </p:sp>
        <p:sp>
          <p:nvSpPr>
            <p:cNvPr id="27" name="object 21"/>
            <p:cNvSpPr txBox="1"/>
            <p:nvPr/>
          </p:nvSpPr>
          <p:spPr>
            <a:xfrm>
              <a:off x="12141145" y="7212781"/>
              <a:ext cx="944616" cy="637752"/>
            </a:xfrm>
            <a:prstGeom prst="rect">
              <a:avLst/>
            </a:prstGeom>
          </p:spPr>
          <p:txBody>
            <a:bodyPr vert="horz" wrap="square" lIns="0" tIns="0" rIns="0" bIns="0" rtlCol="0">
              <a:spAutoFit/>
            </a:bodyPr>
            <a:lstStyle/>
            <a:p>
              <a:pPr marL="12700">
                <a:lnSpc>
                  <a:spcPct val="100000"/>
                </a:lnSpc>
              </a:pPr>
              <a:r>
                <a:rPr lang="en-US" sz="3500" dirty="0" smtClean="0">
                  <a:latin typeface="Helvetica" panose="020B0604020202020204" pitchFamily="34" charset="0"/>
                  <a:cs typeface="Helvetica" panose="020B0604020202020204" pitchFamily="34" charset="0"/>
                </a:rPr>
                <a:t>38 </a:t>
              </a:r>
              <a:endParaRPr sz="3500" dirty="0">
                <a:latin typeface="Helvetica" panose="020B0604020202020204" pitchFamily="34" charset="0"/>
                <a:cs typeface="Helvetica" panose="020B0604020202020204" pitchFamily="34" charset="0"/>
              </a:endParaRPr>
            </a:p>
          </p:txBody>
        </p:sp>
        <p:sp>
          <p:nvSpPr>
            <p:cNvPr id="28" name="Right Arrow 27"/>
            <p:cNvSpPr/>
            <p:nvPr/>
          </p:nvSpPr>
          <p:spPr>
            <a:xfrm>
              <a:off x="12917471" y="7195809"/>
              <a:ext cx="1380225" cy="603849"/>
            </a:xfrm>
            <a:prstGeom prst="rightArrow">
              <a:avLst/>
            </a:prstGeom>
            <a:solidFill>
              <a:srgbClr val="FD8D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bject 21"/>
            <p:cNvSpPr txBox="1"/>
            <p:nvPr/>
          </p:nvSpPr>
          <p:spPr>
            <a:xfrm>
              <a:off x="14406713" y="7199167"/>
              <a:ext cx="944616" cy="637752"/>
            </a:xfrm>
            <a:prstGeom prst="rect">
              <a:avLst/>
            </a:prstGeom>
          </p:spPr>
          <p:txBody>
            <a:bodyPr vert="horz" wrap="square" lIns="0" tIns="0" rIns="0" bIns="0" rtlCol="0">
              <a:spAutoFit/>
            </a:bodyPr>
            <a:lstStyle/>
            <a:p>
              <a:pPr marL="12700">
                <a:lnSpc>
                  <a:spcPct val="100000"/>
                </a:lnSpc>
              </a:pPr>
              <a:r>
                <a:rPr lang="en-US" sz="3500" dirty="0" smtClean="0">
                  <a:latin typeface="Helvetica" panose="020B0604020202020204" pitchFamily="34" charset="0"/>
                  <a:cs typeface="Helvetica" panose="020B0604020202020204" pitchFamily="34" charset="0"/>
                </a:rPr>
                <a:t>55</a:t>
              </a:r>
            </a:p>
          </p:txBody>
        </p:sp>
      </p:grpSp>
    </p:spTree>
    <p:extLst>
      <p:ext uri="{BB962C8B-B14F-4D97-AF65-F5344CB8AC3E}">
        <p14:creationId xmlns:p14="http://schemas.microsoft.com/office/powerpoint/2010/main" val="1384607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p:nvPr/>
        </p:nvSpPr>
        <p:spPr>
          <a:xfrm>
            <a:off x="1415906" y="2168709"/>
            <a:ext cx="10999806" cy="8566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Digitalization:  What it is; why it matters</a:t>
            </a:r>
            <a:endParaRPr sz="4800" dirty="0">
              <a:latin typeface="Helvetica" panose="020B0604020202020204" pitchFamily="34" charset="0"/>
              <a:cs typeface="Helvetica" panose="020B0604020202020204" pitchFamily="34" charset="0"/>
            </a:endParaRPr>
          </a:p>
        </p:txBody>
      </p:sp>
      <p:sp>
        <p:nvSpPr>
          <p:cNvPr id="114" name="Shape 114"/>
          <p:cNvSpPr/>
          <p:nvPr/>
        </p:nvSpPr>
        <p:spPr>
          <a:xfrm>
            <a:off x="1415906" y="3547163"/>
            <a:ext cx="959365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A new analysis and national trends</a:t>
            </a:r>
            <a:endParaRPr sz="4800" dirty="0">
              <a:latin typeface="Helvetica" panose="020B0604020202020204" pitchFamily="34" charset="0"/>
              <a:cs typeface="Helvetica" panose="020B0604020202020204" pitchFamily="34" charset="0"/>
            </a:endParaRPr>
          </a:p>
        </p:txBody>
      </p:sp>
      <p:sp>
        <p:nvSpPr>
          <p:cNvPr id="115" name="Shape 115"/>
          <p:cNvSpPr/>
          <p:nvPr/>
        </p:nvSpPr>
        <p:spPr>
          <a:xfrm>
            <a:off x="1415906" y="5049108"/>
            <a:ext cx="804547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Nashville trends, implications</a:t>
            </a:r>
            <a:endParaRPr sz="4800" i="1" dirty="0">
              <a:solidFill>
                <a:srgbClr val="FF0000"/>
              </a:solidFill>
              <a:latin typeface="Helvetica" panose="020B0604020202020204" pitchFamily="34" charset="0"/>
              <a:cs typeface="Helvetica" panose="020B0604020202020204" pitchFamily="34" charset="0"/>
            </a:endParaRPr>
          </a:p>
        </p:txBody>
      </p:sp>
      <p:sp>
        <p:nvSpPr>
          <p:cNvPr id="116" name="Shape 116"/>
          <p:cNvSpPr/>
          <p:nvPr/>
        </p:nvSpPr>
        <p:spPr>
          <a:xfrm>
            <a:off x="459441" y="2037903"/>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1</a:t>
            </a:r>
          </a:p>
        </p:txBody>
      </p:sp>
      <p:sp>
        <p:nvSpPr>
          <p:cNvPr id="117" name="Shape 117"/>
          <p:cNvSpPr/>
          <p:nvPr/>
        </p:nvSpPr>
        <p:spPr>
          <a:xfrm>
            <a:off x="493177" y="3397231"/>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2</a:t>
            </a:r>
          </a:p>
        </p:txBody>
      </p:sp>
      <p:sp>
        <p:nvSpPr>
          <p:cNvPr id="118" name="Shape 118"/>
          <p:cNvSpPr/>
          <p:nvPr/>
        </p:nvSpPr>
        <p:spPr>
          <a:xfrm>
            <a:off x="493177" y="4858524"/>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3</a:t>
            </a:r>
          </a:p>
        </p:txBody>
      </p:sp>
      <p:sp>
        <p:nvSpPr>
          <p:cNvPr id="9" name="Rectangle 8"/>
          <p:cNvSpPr/>
          <p:nvPr/>
        </p:nvSpPr>
        <p:spPr>
          <a:xfrm>
            <a:off x="0" y="1235872"/>
            <a:ext cx="15025203" cy="3279614"/>
          </a:xfrm>
          <a:prstGeom prst="rect">
            <a:avLst/>
          </a:prstGeom>
          <a:solidFill>
            <a:srgbClr val="18457A">
              <a:alpha val="75000"/>
            </a:srgbClr>
          </a:solidFill>
          <a:ln>
            <a:solidFill>
              <a:srgbClr val="18457A">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863690"/>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p:nvPr/>
        </p:nvSpPr>
        <p:spPr>
          <a:xfrm>
            <a:off x="1415906" y="2168709"/>
            <a:ext cx="10999806" cy="8566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Digitalization:  What it is; why it matters</a:t>
            </a:r>
            <a:endParaRPr sz="4800" dirty="0">
              <a:latin typeface="Helvetica" panose="020B0604020202020204" pitchFamily="34" charset="0"/>
              <a:cs typeface="Helvetica" panose="020B0604020202020204" pitchFamily="34" charset="0"/>
            </a:endParaRPr>
          </a:p>
        </p:txBody>
      </p:sp>
      <p:sp>
        <p:nvSpPr>
          <p:cNvPr id="114" name="Shape 114"/>
          <p:cNvSpPr/>
          <p:nvPr/>
        </p:nvSpPr>
        <p:spPr>
          <a:xfrm>
            <a:off x="1415906" y="3547163"/>
            <a:ext cx="959365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A new analysis and national trends</a:t>
            </a:r>
            <a:endParaRPr sz="4800" dirty="0">
              <a:latin typeface="Helvetica" panose="020B0604020202020204" pitchFamily="34" charset="0"/>
              <a:cs typeface="Helvetica" panose="020B0604020202020204" pitchFamily="34" charset="0"/>
            </a:endParaRPr>
          </a:p>
        </p:txBody>
      </p:sp>
      <p:sp>
        <p:nvSpPr>
          <p:cNvPr id="115" name="Shape 115"/>
          <p:cNvSpPr/>
          <p:nvPr/>
        </p:nvSpPr>
        <p:spPr>
          <a:xfrm>
            <a:off x="1415906" y="5049108"/>
            <a:ext cx="804547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Nashville trends, implications</a:t>
            </a:r>
            <a:endParaRPr sz="4800" i="1" dirty="0">
              <a:solidFill>
                <a:srgbClr val="FF0000"/>
              </a:solidFill>
              <a:latin typeface="Helvetica" panose="020B0604020202020204" pitchFamily="34" charset="0"/>
              <a:cs typeface="Helvetica" panose="020B0604020202020204" pitchFamily="34" charset="0"/>
            </a:endParaRPr>
          </a:p>
        </p:txBody>
      </p:sp>
      <p:sp>
        <p:nvSpPr>
          <p:cNvPr id="116" name="Shape 116"/>
          <p:cNvSpPr/>
          <p:nvPr/>
        </p:nvSpPr>
        <p:spPr>
          <a:xfrm>
            <a:off x="459441" y="2037903"/>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1</a:t>
            </a:r>
          </a:p>
        </p:txBody>
      </p:sp>
      <p:sp>
        <p:nvSpPr>
          <p:cNvPr id="117" name="Shape 117"/>
          <p:cNvSpPr/>
          <p:nvPr/>
        </p:nvSpPr>
        <p:spPr>
          <a:xfrm>
            <a:off x="493177" y="3397231"/>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2</a:t>
            </a:r>
          </a:p>
        </p:txBody>
      </p:sp>
      <p:sp>
        <p:nvSpPr>
          <p:cNvPr id="118" name="Shape 118"/>
          <p:cNvSpPr/>
          <p:nvPr/>
        </p:nvSpPr>
        <p:spPr>
          <a:xfrm>
            <a:off x="493177" y="4858524"/>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3</a:t>
            </a:r>
          </a:p>
        </p:txBody>
      </p:sp>
    </p:spTree>
    <p:extLst>
      <p:ext uri="{BB962C8B-B14F-4D97-AF65-F5344CB8AC3E}">
        <p14:creationId xmlns:p14="http://schemas.microsoft.com/office/powerpoint/2010/main" val="3237449649"/>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1321" y="3880989"/>
            <a:ext cx="2484407" cy="2847614"/>
          </a:xfrm>
          <a:prstGeom prst="rect">
            <a:avLst/>
          </a:prstGeom>
          <a:solidFill>
            <a:srgbClr val="5B9BD5">
              <a:alpha val="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8546" y="1755244"/>
            <a:ext cx="12933883" cy="6856546"/>
          </a:xfrm>
          <a:prstGeom prst="rect">
            <a:avLst/>
          </a:prstGeom>
        </p:spPr>
      </p:pic>
      <p:sp>
        <p:nvSpPr>
          <p:cNvPr id="10" name="Shape 177"/>
          <p:cNvSpPr/>
          <p:nvPr/>
        </p:nvSpPr>
        <p:spPr>
          <a:xfrm>
            <a:off x="8039791" y="1800156"/>
            <a:ext cx="102656"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endParaRPr lang="en-US" sz="3200" dirty="0">
              <a:solidFill>
                <a:schemeClr val="bg1"/>
              </a:solidFill>
            </a:endParaRPr>
          </a:p>
        </p:txBody>
      </p:sp>
      <p:sp>
        <p:nvSpPr>
          <p:cNvPr id="9"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1" name="Shape 343"/>
          <p:cNvSpPr/>
          <p:nvPr/>
        </p:nvSpPr>
        <p:spPr>
          <a:xfrm>
            <a:off x="-1" y="131880"/>
            <a:ext cx="16256001"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Digitalization levels vary across U.S. metros</a:t>
            </a:r>
            <a:endParaRPr sz="4000" kern="0" dirty="0">
              <a:solidFill>
                <a:srgbClr val="FFFFFF"/>
              </a:solidFill>
              <a:latin typeface="Helvetica" panose="020B0604020202020204" pitchFamily="34" charset="0"/>
              <a:cs typeface="Helvetica" panose="020B0604020202020204" pitchFamily="34" charset="0"/>
            </a:endParaRPr>
          </a:p>
        </p:txBody>
      </p:sp>
      <p:sp>
        <p:nvSpPr>
          <p:cNvPr id="5" name="Rectangle 4"/>
          <p:cNvSpPr/>
          <p:nvPr/>
        </p:nvSpPr>
        <p:spPr>
          <a:xfrm>
            <a:off x="13232297" y="6466993"/>
            <a:ext cx="1763624" cy="523220"/>
          </a:xfrm>
          <a:prstGeom prst="rect">
            <a:avLst/>
          </a:prstGeom>
        </p:spPr>
        <p:txBody>
          <a:bodyPr wrap="none">
            <a:spAutoFit/>
          </a:bodyPr>
          <a:lstStyle/>
          <a:p>
            <a:pPr algn="ctr"/>
            <a:r>
              <a:rPr lang="en-US" sz="2800" b="1" dirty="0" smtClean="0">
                <a:latin typeface="Helvetica" panose="020B0604020202020204" pitchFamily="34" charset="0"/>
                <a:cs typeface="Helvetica" panose="020B0604020202020204" pitchFamily="34" charset="0"/>
              </a:rPr>
              <a:t>Nashville</a:t>
            </a:r>
          </a:p>
        </p:txBody>
      </p:sp>
      <p:grpSp>
        <p:nvGrpSpPr>
          <p:cNvPr id="13" name="Group 12"/>
          <p:cNvGrpSpPr/>
          <p:nvPr/>
        </p:nvGrpSpPr>
        <p:grpSpPr>
          <a:xfrm>
            <a:off x="724618" y="4670534"/>
            <a:ext cx="1840505" cy="477054"/>
            <a:chOff x="465826" y="4463503"/>
            <a:chExt cx="1840505" cy="477054"/>
          </a:xfrm>
        </p:grpSpPr>
        <p:sp>
          <p:nvSpPr>
            <p:cNvPr id="6" name="Oval 5"/>
            <p:cNvSpPr>
              <a:spLocks noChangeAspect="1"/>
            </p:cNvSpPr>
            <p:nvPr/>
          </p:nvSpPr>
          <p:spPr>
            <a:xfrm>
              <a:off x="465826" y="4473430"/>
              <a:ext cx="457200" cy="457200"/>
            </a:xfrm>
            <a:prstGeom prst="ellipse">
              <a:avLst/>
            </a:prstGeom>
            <a:solidFill>
              <a:srgbClr val="FECC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22994" y="4463503"/>
              <a:ext cx="1183337" cy="477054"/>
            </a:xfrm>
            <a:prstGeom prst="rect">
              <a:avLst/>
            </a:prstGeom>
          </p:spPr>
          <p:txBody>
            <a:bodyPr wrap="none">
              <a:spAutoFit/>
            </a:bodyPr>
            <a:lstStyle/>
            <a:p>
              <a:pPr algn="ctr"/>
              <a:r>
                <a:rPr lang="en-US" sz="2500" dirty="0" smtClean="0">
                  <a:latin typeface="Helvetica" panose="020B0604020202020204" pitchFamily="34" charset="0"/>
                  <a:cs typeface="Helvetica" panose="020B0604020202020204" pitchFamily="34" charset="0"/>
                </a:rPr>
                <a:t>41 - 47</a:t>
              </a:r>
              <a:endParaRPr lang="en-US" sz="2500" dirty="0">
                <a:latin typeface="Helvetica" panose="020B0604020202020204" pitchFamily="34" charset="0"/>
                <a:cs typeface="Helvetica" panose="020B0604020202020204" pitchFamily="34" charset="0"/>
              </a:endParaRPr>
            </a:p>
          </p:txBody>
        </p:sp>
      </p:grpSp>
      <p:sp>
        <p:nvSpPr>
          <p:cNvPr id="15" name="Rectangle 14"/>
          <p:cNvSpPr/>
          <p:nvPr/>
        </p:nvSpPr>
        <p:spPr>
          <a:xfrm>
            <a:off x="642666" y="3880988"/>
            <a:ext cx="1968808" cy="477054"/>
          </a:xfrm>
          <a:prstGeom prst="rect">
            <a:avLst/>
          </a:prstGeom>
        </p:spPr>
        <p:txBody>
          <a:bodyPr wrap="none">
            <a:spAutoFit/>
          </a:bodyPr>
          <a:lstStyle/>
          <a:p>
            <a:pPr algn="ctr"/>
            <a:r>
              <a:rPr lang="en-US" sz="2500" b="1" dirty="0" smtClean="0">
                <a:latin typeface="Helvetica" panose="020B0604020202020204" pitchFamily="34" charset="0"/>
                <a:cs typeface="Helvetica" panose="020B0604020202020204" pitchFamily="34" charset="0"/>
              </a:rPr>
              <a:t>Digital level</a:t>
            </a:r>
            <a:endParaRPr lang="en-US" sz="2500" b="1" dirty="0">
              <a:latin typeface="Helvetica" panose="020B0604020202020204" pitchFamily="34" charset="0"/>
              <a:cs typeface="Helvetica" panose="020B0604020202020204" pitchFamily="34" charset="0"/>
            </a:endParaRPr>
          </a:p>
        </p:txBody>
      </p:sp>
      <p:grpSp>
        <p:nvGrpSpPr>
          <p:cNvPr id="25" name="Group 24"/>
          <p:cNvGrpSpPr/>
          <p:nvPr/>
        </p:nvGrpSpPr>
        <p:grpSpPr>
          <a:xfrm>
            <a:off x="724618" y="5313047"/>
            <a:ext cx="1840503" cy="477054"/>
            <a:chOff x="465826" y="5096089"/>
            <a:chExt cx="1840503" cy="477054"/>
          </a:xfrm>
        </p:grpSpPr>
        <p:sp>
          <p:nvSpPr>
            <p:cNvPr id="16" name="Oval 15"/>
            <p:cNvSpPr>
              <a:spLocks noChangeAspect="1"/>
            </p:cNvSpPr>
            <p:nvPr/>
          </p:nvSpPr>
          <p:spPr>
            <a:xfrm>
              <a:off x="465826" y="5106016"/>
              <a:ext cx="457200" cy="457200"/>
            </a:xfrm>
            <a:prstGeom prst="ellipse">
              <a:avLst/>
            </a:prstGeom>
            <a:solidFill>
              <a:srgbClr val="F03B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22992" y="5096089"/>
              <a:ext cx="1183337" cy="477054"/>
            </a:xfrm>
            <a:prstGeom prst="rect">
              <a:avLst/>
            </a:prstGeom>
          </p:spPr>
          <p:txBody>
            <a:bodyPr wrap="none">
              <a:spAutoFit/>
            </a:bodyPr>
            <a:lstStyle/>
            <a:p>
              <a:pPr algn="ctr"/>
              <a:r>
                <a:rPr lang="en-US" sz="2500" dirty="0" smtClean="0">
                  <a:latin typeface="Helvetica" panose="020B0604020202020204" pitchFamily="34" charset="0"/>
                  <a:cs typeface="Helvetica" panose="020B0604020202020204" pitchFamily="34" charset="0"/>
                </a:rPr>
                <a:t>39 - 41</a:t>
              </a:r>
              <a:endParaRPr lang="en-US" sz="2500" dirty="0">
                <a:latin typeface="Helvetica" panose="020B0604020202020204" pitchFamily="34" charset="0"/>
                <a:cs typeface="Helvetica" panose="020B0604020202020204" pitchFamily="34" charset="0"/>
              </a:endParaRPr>
            </a:p>
          </p:txBody>
        </p:sp>
      </p:grpSp>
      <p:grpSp>
        <p:nvGrpSpPr>
          <p:cNvPr id="26" name="Group 25"/>
          <p:cNvGrpSpPr/>
          <p:nvPr/>
        </p:nvGrpSpPr>
        <p:grpSpPr>
          <a:xfrm>
            <a:off x="724618" y="5955560"/>
            <a:ext cx="1840505" cy="477054"/>
            <a:chOff x="482074" y="5738602"/>
            <a:chExt cx="1840505" cy="477054"/>
          </a:xfrm>
        </p:grpSpPr>
        <p:sp>
          <p:nvSpPr>
            <p:cNvPr id="18" name="Oval 17"/>
            <p:cNvSpPr>
              <a:spLocks noChangeAspect="1"/>
            </p:cNvSpPr>
            <p:nvPr/>
          </p:nvSpPr>
          <p:spPr>
            <a:xfrm>
              <a:off x="482074" y="5748529"/>
              <a:ext cx="457200" cy="457200"/>
            </a:xfrm>
            <a:prstGeom prst="ellipse">
              <a:avLst/>
            </a:prstGeom>
            <a:solidFill>
              <a:srgbClr val="9D15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39242" y="5738602"/>
              <a:ext cx="1183337" cy="477054"/>
            </a:xfrm>
            <a:prstGeom prst="rect">
              <a:avLst/>
            </a:prstGeom>
          </p:spPr>
          <p:txBody>
            <a:bodyPr wrap="none">
              <a:spAutoFit/>
            </a:bodyPr>
            <a:lstStyle/>
            <a:p>
              <a:pPr algn="ctr"/>
              <a:r>
                <a:rPr lang="en-US" sz="2500" dirty="0" smtClean="0">
                  <a:latin typeface="Helvetica" panose="020B0604020202020204" pitchFamily="34" charset="0"/>
                  <a:cs typeface="Helvetica" panose="020B0604020202020204" pitchFamily="34" charset="0"/>
                </a:rPr>
                <a:t>36 - 39</a:t>
              </a:r>
              <a:endParaRPr lang="en-US" sz="2500" dirty="0">
                <a:latin typeface="Helvetica" panose="020B0604020202020204" pitchFamily="34" charset="0"/>
                <a:cs typeface="Helvetica" panose="020B0604020202020204" pitchFamily="34" charset="0"/>
              </a:endParaRPr>
            </a:p>
          </p:txBody>
        </p:sp>
      </p:grpSp>
      <p:sp>
        <p:nvSpPr>
          <p:cNvPr id="29" name="TextBox 28"/>
          <p:cNvSpPr txBox="1"/>
          <p:nvPr/>
        </p:nvSpPr>
        <p:spPr>
          <a:xfrm>
            <a:off x="4507270" y="1478245"/>
            <a:ext cx="7309502" cy="553998"/>
          </a:xfrm>
          <a:prstGeom prst="rect">
            <a:avLst/>
          </a:prstGeom>
          <a:noFill/>
        </p:spPr>
        <p:txBody>
          <a:bodyPr wrap="none" rtlCol="0">
            <a:spAutoFit/>
          </a:bodyPr>
          <a:lstStyle/>
          <a:p>
            <a:r>
              <a:rPr lang="en-US" sz="3000" dirty="0" smtClean="0">
                <a:latin typeface="Helvetica" panose="020B0604020202020204" pitchFamily="34" charset="0"/>
                <a:cs typeface="Helvetica" panose="020B0604020202020204" pitchFamily="34" charset="0"/>
              </a:rPr>
              <a:t>Average digital score by metro area, 2016</a:t>
            </a:r>
            <a:endParaRPr lang="en-US" sz="3000" dirty="0">
              <a:latin typeface="Helvetica" panose="020B0604020202020204" pitchFamily="34" charset="0"/>
              <a:cs typeface="Helvetica" panose="020B0604020202020204" pitchFamily="34" charset="0"/>
            </a:endParaRPr>
          </a:p>
        </p:txBody>
      </p:sp>
      <p:sp>
        <p:nvSpPr>
          <p:cNvPr id="35" name="Rectangle 34"/>
          <p:cNvSpPr/>
          <p:nvPr/>
        </p:nvSpPr>
        <p:spPr>
          <a:xfrm>
            <a:off x="7941909" y="8818638"/>
            <a:ext cx="12344400" cy="307777"/>
          </a:xfrm>
          <a:prstGeom prst="rect">
            <a:avLst/>
          </a:prstGeom>
        </p:spPr>
        <p:txBody>
          <a:bodyPr wrap="square">
            <a:spAutoFit/>
          </a:bodyPr>
          <a:lstStyle/>
          <a:p>
            <a:pPr algn="l">
              <a:defRPr sz="3360" b="0" i="0" u="none" strike="noStrike" kern="1200" spc="0" baseline="0">
                <a:solidFill>
                  <a:prstClr val="white">
                    <a:lumMod val="65000"/>
                    <a:lumOff val="35000"/>
                  </a:prstClr>
                </a:solidFill>
                <a:latin typeface="+mn-lt"/>
                <a:ea typeface="+mn-ea"/>
                <a:cs typeface="+mn-cs"/>
              </a:defRPr>
            </a:pPr>
            <a:r>
              <a:rPr lang="en-US" sz="1400" b="0" i="1" kern="1200" dirty="0" smtClean="0">
                <a:solidFill>
                  <a:prstClr val="white">
                    <a:lumMod val="65000"/>
                    <a:lumOff val="35000"/>
                  </a:prstClr>
                </a:solidFill>
              </a:rPr>
              <a:t>Note: MSA digitization scores are calculated as the average score of occupations, weighted by employment </a:t>
            </a:r>
            <a:endParaRPr lang="en-US" sz="1400" b="0" i="1" kern="1200" dirty="0">
              <a:solidFill>
                <a:prstClr val="white">
                  <a:lumMod val="65000"/>
                  <a:lumOff val="35000"/>
                </a:prstClr>
              </a:solidFill>
            </a:endParaRPr>
          </a:p>
        </p:txBody>
      </p:sp>
      <p:cxnSp>
        <p:nvCxnSpPr>
          <p:cNvPr id="4" name="Straight Arrow Connector 3"/>
          <p:cNvCxnSpPr/>
          <p:nvPr/>
        </p:nvCxnSpPr>
        <p:spPr>
          <a:xfrm flipH="1" flipV="1">
            <a:off x="10601325" y="5965487"/>
            <a:ext cx="2630973" cy="76311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431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nvPr>
        </p:nvGraphicFramePr>
        <p:xfrm>
          <a:off x="1758462" y="1328113"/>
          <a:ext cx="12534940" cy="7260873"/>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Connector 2"/>
          <p:cNvCxnSpPr/>
          <p:nvPr/>
        </p:nvCxnSpPr>
        <p:spPr>
          <a:xfrm>
            <a:off x="8221495" y="6171440"/>
            <a:ext cx="1155099" cy="62236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121202" y="8818638"/>
            <a:ext cx="12344400" cy="276999"/>
          </a:xfrm>
          <a:prstGeom prst="rect">
            <a:avLst/>
          </a:prstGeom>
        </p:spPr>
        <p:txBody>
          <a:bodyPr wrap="square">
            <a:spAutoFit/>
          </a:bodyPr>
          <a:lstStyle/>
          <a:p>
            <a:pPr algn="l">
              <a:defRPr sz="3360" b="0" i="0" u="none" strike="noStrike" kern="1200" spc="0" baseline="0">
                <a:solidFill>
                  <a:prstClr val="white">
                    <a:lumMod val="65000"/>
                    <a:lumOff val="35000"/>
                  </a:prstClr>
                </a:solidFill>
                <a:latin typeface="+mn-lt"/>
                <a:ea typeface="+mn-ea"/>
                <a:cs typeface="+mn-cs"/>
              </a:defRPr>
            </a:pPr>
            <a:r>
              <a:rPr lang="en-US" sz="1200" b="0" i="1" kern="1200" dirty="0" smtClean="0">
                <a:solidFill>
                  <a:prstClr val="white">
                    <a:lumMod val="65000"/>
                    <a:lumOff val="35000"/>
                  </a:prstClr>
                </a:solidFill>
                <a:latin typeface="Arial" panose="020B0604020202020204" pitchFamily="34" charset="0"/>
                <a:cs typeface="Arial" panose="020B0604020202020204" pitchFamily="34" charset="0"/>
              </a:rPr>
              <a:t>Note: MSA digitization scores are calculated as the average score of occupations, weighted by employment </a:t>
            </a:r>
            <a:endParaRPr lang="en-US" sz="1200" b="0" i="1" kern="1200" dirty="0">
              <a:solidFill>
                <a:prstClr val="white">
                  <a:lumMod val="65000"/>
                  <a:lumOff val="35000"/>
                </a:prstClr>
              </a:solidFill>
              <a:latin typeface="Arial" panose="020B0604020202020204" pitchFamily="34" charset="0"/>
              <a:cs typeface="Arial" panose="020B0604020202020204" pitchFamily="34" charset="0"/>
            </a:endParaRPr>
          </a:p>
        </p:txBody>
      </p:sp>
      <p:sp>
        <p:nvSpPr>
          <p:cNvPr id="9"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2" name="Shape 343"/>
          <p:cNvSpPr/>
          <p:nvPr/>
        </p:nvSpPr>
        <p:spPr>
          <a:xfrm>
            <a:off x="-1" y="131880"/>
            <a:ext cx="16256001" cy="683949"/>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Higher metro digitalization is strongly correlated with higher wages</a:t>
            </a:r>
            <a:endParaRPr sz="4000" kern="0" dirty="0">
              <a:solidFill>
                <a:srgbClr val="FFFFFF"/>
              </a:solidFill>
              <a:latin typeface="Helvetica" panose="020B0604020202020204" pitchFamily="34" charset="0"/>
              <a:cs typeface="Helvetica" panose="020B0604020202020204" pitchFamily="34" charset="0"/>
            </a:endParaRPr>
          </a:p>
        </p:txBody>
      </p:sp>
      <p:sp>
        <p:nvSpPr>
          <p:cNvPr id="7" name="TextBox 6"/>
          <p:cNvSpPr txBox="1"/>
          <p:nvPr/>
        </p:nvSpPr>
        <p:spPr>
          <a:xfrm>
            <a:off x="12484015" y="2221543"/>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San Jose</a:t>
            </a:r>
            <a:endParaRPr lang="en-US" sz="2000" dirty="0">
              <a:latin typeface="Helvetica" panose="020B0604020202020204" pitchFamily="34" charset="0"/>
              <a:cs typeface="Helvetica" panose="020B0604020202020204" pitchFamily="34" charset="0"/>
            </a:endParaRPr>
          </a:p>
        </p:txBody>
      </p:sp>
      <p:sp>
        <p:nvSpPr>
          <p:cNvPr id="13" name="TextBox 12"/>
          <p:cNvSpPr txBox="1"/>
          <p:nvPr/>
        </p:nvSpPr>
        <p:spPr>
          <a:xfrm>
            <a:off x="9533105" y="3884885"/>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Bridgeport</a:t>
            </a:r>
            <a:endParaRPr lang="en-US" sz="2000" dirty="0">
              <a:latin typeface="Helvetica" panose="020B0604020202020204" pitchFamily="34" charset="0"/>
              <a:cs typeface="Helvetica" panose="020B0604020202020204" pitchFamily="34" charset="0"/>
            </a:endParaRPr>
          </a:p>
        </p:txBody>
      </p:sp>
      <p:sp>
        <p:nvSpPr>
          <p:cNvPr id="14" name="TextBox 13"/>
          <p:cNvSpPr txBox="1"/>
          <p:nvPr/>
        </p:nvSpPr>
        <p:spPr>
          <a:xfrm>
            <a:off x="10645530" y="4757896"/>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Boston</a:t>
            </a:r>
            <a:endParaRPr lang="en-US" sz="2000" dirty="0">
              <a:latin typeface="Helvetica" panose="020B0604020202020204" pitchFamily="34" charset="0"/>
              <a:cs typeface="Helvetica" panose="020B0604020202020204" pitchFamily="34" charset="0"/>
            </a:endParaRPr>
          </a:p>
        </p:txBody>
      </p:sp>
      <p:sp>
        <p:nvSpPr>
          <p:cNvPr id="15" name="TextBox 14"/>
          <p:cNvSpPr txBox="1"/>
          <p:nvPr/>
        </p:nvSpPr>
        <p:spPr>
          <a:xfrm>
            <a:off x="7329560" y="3962705"/>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San Francisco</a:t>
            </a:r>
            <a:endParaRPr lang="en-US" sz="2000" dirty="0">
              <a:latin typeface="Helvetica" panose="020B0604020202020204" pitchFamily="34" charset="0"/>
              <a:cs typeface="Helvetica" panose="020B0604020202020204" pitchFamily="34" charset="0"/>
            </a:endParaRPr>
          </a:p>
        </p:txBody>
      </p:sp>
      <p:sp>
        <p:nvSpPr>
          <p:cNvPr id="16" name="TextBox 15"/>
          <p:cNvSpPr txBox="1"/>
          <p:nvPr/>
        </p:nvSpPr>
        <p:spPr>
          <a:xfrm>
            <a:off x="4024009" y="6331604"/>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Las Vegas</a:t>
            </a:r>
            <a:endParaRPr lang="en-US" sz="2000" dirty="0">
              <a:latin typeface="Helvetica" panose="020B0604020202020204" pitchFamily="34" charset="0"/>
              <a:cs typeface="Helvetica" panose="020B0604020202020204" pitchFamily="34" charset="0"/>
            </a:endParaRPr>
          </a:p>
        </p:txBody>
      </p:sp>
      <p:sp>
        <p:nvSpPr>
          <p:cNvPr id="17" name="TextBox 16"/>
          <p:cNvSpPr txBox="1"/>
          <p:nvPr/>
        </p:nvSpPr>
        <p:spPr>
          <a:xfrm>
            <a:off x="4024009" y="5841094"/>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Stockton </a:t>
            </a:r>
            <a:endParaRPr lang="en-US" sz="2000" dirty="0">
              <a:latin typeface="Helvetica" panose="020B0604020202020204" pitchFamily="34" charset="0"/>
              <a:cs typeface="Helvetica" panose="020B0604020202020204" pitchFamily="34" charset="0"/>
            </a:endParaRPr>
          </a:p>
        </p:txBody>
      </p:sp>
      <p:sp>
        <p:nvSpPr>
          <p:cNvPr id="18" name="TextBox 17"/>
          <p:cNvSpPr txBox="1"/>
          <p:nvPr/>
        </p:nvSpPr>
        <p:spPr>
          <a:xfrm>
            <a:off x="5449111" y="6811525"/>
            <a:ext cx="2772384" cy="400110"/>
          </a:xfrm>
          <a:prstGeom prst="rect">
            <a:avLst/>
          </a:prstGeom>
          <a:noFill/>
        </p:spPr>
        <p:txBody>
          <a:bodyPr wrap="square" rtlCol="0">
            <a:spAutoFit/>
          </a:bodyPr>
          <a:lstStyle/>
          <a:p>
            <a:r>
              <a:rPr lang="en-US" sz="2000" dirty="0" smtClean="0">
                <a:latin typeface="Helvetica" panose="020B0604020202020204" pitchFamily="34" charset="0"/>
                <a:cs typeface="Helvetica" panose="020B0604020202020204" pitchFamily="34" charset="0"/>
              </a:rPr>
              <a:t>McAllen</a:t>
            </a:r>
            <a:endParaRPr lang="en-US" sz="2000" dirty="0">
              <a:latin typeface="Helvetica" panose="020B0604020202020204" pitchFamily="34" charset="0"/>
              <a:cs typeface="Helvetica" panose="020B0604020202020204" pitchFamily="34" charset="0"/>
            </a:endParaRPr>
          </a:p>
        </p:txBody>
      </p:sp>
      <p:sp>
        <p:nvSpPr>
          <p:cNvPr id="19" name="TextBox 18"/>
          <p:cNvSpPr txBox="1"/>
          <p:nvPr/>
        </p:nvSpPr>
        <p:spPr>
          <a:xfrm>
            <a:off x="9376594" y="6746453"/>
            <a:ext cx="2772384" cy="553998"/>
          </a:xfrm>
          <a:prstGeom prst="rect">
            <a:avLst/>
          </a:prstGeom>
          <a:noFill/>
        </p:spPr>
        <p:txBody>
          <a:bodyPr wrap="square" rtlCol="0">
            <a:spAutoFit/>
          </a:bodyPr>
          <a:lstStyle/>
          <a:p>
            <a:r>
              <a:rPr lang="en-US" sz="3000" b="1" dirty="0" smtClean="0">
                <a:latin typeface="Helvetica" panose="020B0604020202020204" pitchFamily="34" charset="0"/>
                <a:cs typeface="Helvetica" panose="020B0604020202020204" pitchFamily="34" charset="0"/>
              </a:rPr>
              <a:t>Nashville</a:t>
            </a:r>
          </a:p>
        </p:txBody>
      </p:sp>
      <p:sp>
        <p:nvSpPr>
          <p:cNvPr id="2" name="Flowchart: Connector 1"/>
          <p:cNvSpPr/>
          <p:nvPr/>
        </p:nvSpPr>
        <p:spPr>
          <a:xfrm>
            <a:off x="7883693" y="5863386"/>
            <a:ext cx="320040" cy="3200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55845"/>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Effect>
                      <a14:brightnessContrast bright="-20000" contrast="-20000"/>
                    </a14:imgEffect>
                  </a14:imgLayer>
                </a14:imgProps>
              </a:ext>
            </a:extLst>
          </a:blip>
          <a:stretch>
            <a:fillRect/>
          </a:stretch>
        </p:blipFill>
        <p:spPr>
          <a:xfrm>
            <a:off x="321228" y="3988158"/>
            <a:ext cx="6403144" cy="1629629"/>
          </a:xfrm>
          <a:prstGeom prst="rect">
            <a:avLst/>
          </a:prstGeom>
        </p:spPr>
      </p:pic>
      <p:sp>
        <p:nvSpPr>
          <p:cNvPr id="3" name="Shape 343"/>
          <p:cNvSpPr/>
          <p:nvPr/>
        </p:nvSpPr>
        <p:spPr>
          <a:xfrm>
            <a:off x="-1" y="131880"/>
            <a:ext cx="16256001"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Nashville maintains a middling median digital score</a:t>
            </a:r>
            <a:endParaRPr sz="4000" kern="0" dirty="0">
              <a:solidFill>
                <a:srgbClr val="FFFFFF"/>
              </a:solidFill>
              <a:latin typeface="Helvetica" panose="020B0604020202020204" pitchFamily="34" charset="0"/>
              <a:cs typeface="Helvetica" panose="020B0604020202020204" pitchFamily="34" charset="0"/>
            </a:endParaRPr>
          </a:p>
        </p:txBody>
      </p:sp>
      <p:sp>
        <p:nvSpPr>
          <p:cNvPr id="4" name="Shape 332"/>
          <p:cNvSpPr/>
          <p:nvPr/>
        </p:nvSpPr>
        <p:spPr>
          <a:xfrm>
            <a:off x="6724372" y="1371458"/>
            <a:ext cx="2861168" cy="219547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7200" dirty="0" smtClean="0">
                <a:solidFill>
                  <a:srgbClr val="FF9300"/>
                </a:solidFill>
                <a:latin typeface="Helvetica" panose="020B0604020202020204" pitchFamily="34" charset="0"/>
                <a:cs typeface="Helvetica" panose="020B0604020202020204" pitchFamily="34" charset="0"/>
              </a:rPr>
              <a:t>41</a:t>
            </a:r>
            <a:endParaRPr lang="en-US" sz="7200" dirty="0" smtClean="0">
              <a:solidFill>
                <a:prstClr val="white"/>
              </a:solidFill>
              <a:latin typeface="Helvetica" panose="020B0604020202020204" pitchFamily="34" charset="0"/>
              <a:cs typeface="Helvetica" panose="020B0604020202020204" pitchFamily="34" charset="0"/>
            </a:endParaRPr>
          </a:p>
          <a:p>
            <a:pPr algn="ctr"/>
            <a:r>
              <a:rPr lang="en-US" sz="3200" dirty="0" smtClean="0">
                <a:solidFill>
                  <a:prstClr val="white"/>
                </a:solidFill>
                <a:latin typeface="Helvetica" panose="020B0604020202020204" pitchFamily="34" charset="0"/>
                <a:cs typeface="Helvetica" panose="020B0604020202020204" pitchFamily="34" charset="0"/>
              </a:rPr>
              <a:t>Nashville MSA </a:t>
            </a:r>
          </a:p>
          <a:p>
            <a:pPr algn="ctr"/>
            <a:r>
              <a:rPr lang="en-US" sz="3200" dirty="0" smtClean="0">
                <a:solidFill>
                  <a:prstClr val="white"/>
                </a:solidFill>
                <a:latin typeface="Helvetica" panose="020B0604020202020204" pitchFamily="34" charset="0"/>
                <a:cs typeface="Helvetica" panose="020B0604020202020204" pitchFamily="34" charset="0"/>
              </a:rPr>
              <a:t>digital score</a:t>
            </a:r>
            <a:endParaRPr sz="3200" dirty="0">
              <a:solidFill>
                <a:prstClr val="white"/>
              </a:solidFill>
              <a:latin typeface="Helvetica" panose="020B0604020202020204" pitchFamily="34" charset="0"/>
              <a:cs typeface="Helvetica" panose="020B0604020202020204" pitchFamily="34" charset="0"/>
            </a:endParaRPr>
          </a:p>
        </p:txBody>
      </p:sp>
      <p:sp>
        <p:nvSpPr>
          <p:cNvPr id="5" name="Shape 332"/>
          <p:cNvSpPr/>
          <p:nvPr/>
        </p:nvSpPr>
        <p:spPr>
          <a:xfrm>
            <a:off x="10531662" y="1371458"/>
            <a:ext cx="5384783" cy="219547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7200" dirty="0" smtClean="0">
                <a:solidFill>
                  <a:srgbClr val="FF9300"/>
                </a:solidFill>
                <a:latin typeface="Helvetica" panose="020B0604020202020204" pitchFamily="34" charset="0"/>
                <a:cs typeface="Helvetica" panose="020B0604020202020204" pitchFamily="34" charset="0"/>
              </a:rPr>
              <a:t>60</a:t>
            </a:r>
            <a:r>
              <a:rPr lang="en-US" sz="7200" baseline="30000" dirty="0" smtClean="0">
                <a:solidFill>
                  <a:srgbClr val="FF9300"/>
                </a:solidFill>
                <a:latin typeface="Helvetica" panose="020B0604020202020204" pitchFamily="34" charset="0"/>
                <a:cs typeface="Helvetica" panose="020B0604020202020204" pitchFamily="34" charset="0"/>
              </a:rPr>
              <a:t>th</a:t>
            </a:r>
            <a:endParaRPr lang="en-US" sz="7200" dirty="0" smtClean="0">
              <a:solidFill>
                <a:srgbClr val="FF9300"/>
              </a:solidFill>
              <a:latin typeface="Helvetica" panose="020B0604020202020204" pitchFamily="34" charset="0"/>
              <a:cs typeface="Helvetica" panose="020B0604020202020204" pitchFamily="34" charset="0"/>
            </a:endParaRPr>
          </a:p>
          <a:p>
            <a:pPr algn="ctr"/>
            <a:r>
              <a:rPr lang="en-US" sz="3200" dirty="0" smtClean="0">
                <a:solidFill>
                  <a:prstClr val="white"/>
                </a:solidFill>
                <a:latin typeface="Helvetica" panose="020B0604020202020204" pitchFamily="34" charset="0"/>
                <a:cs typeface="Helvetica" panose="020B0604020202020204" pitchFamily="34" charset="0"/>
              </a:rPr>
              <a:t>Highest among the </a:t>
            </a:r>
          </a:p>
          <a:p>
            <a:pPr algn="ctr"/>
            <a:r>
              <a:rPr lang="en-US" sz="3200" dirty="0" smtClean="0">
                <a:solidFill>
                  <a:prstClr val="white"/>
                </a:solidFill>
                <a:latin typeface="Helvetica" panose="020B0604020202020204" pitchFamily="34" charset="0"/>
                <a:cs typeface="Helvetica" panose="020B0604020202020204" pitchFamily="34" charset="0"/>
              </a:rPr>
              <a:t>largest 100 U.S. metros</a:t>
            </a:r>
            <a:endParaRPr sz="3200" dirty="0">
              <a:solidFill>
                <a:prstClr val="white"/>
              </a:solidFill>
              <a:latin typeface="Helvetica" panose="020B0604020202020204" pitchFamily="34" charset="0"/>
              <a:cs typeface="Helvetica" panose="020B0604020202020204" pitchFamily="34" charset="0"/>
            </a:endParaRPr>
          </a:p>
        </p:txBody>
      </p:sp>
      <p:sp>
        <p:nvSpPr>
          <p:cNvPr id="6" name="Shape 332"/>
          <p:cNvSpPr/>
          <p:nvPr/>
        </p:nvSpPr>
        <p:spPr>
          <a:xfrm>
            <a:off x="10664768" y="6471396"/>
            <a:ext cx="5118570" cy="170303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7200" dirty="0" smtClean="0">
                <a:solidFill>
                  <a:srgbClr val="FD8D3B"/>
                </a:solidFill>
                <a:latin typeface="Helvetica" panose="020B0604020202020204" pitchFamily="34" charset="0"/>
                <a:cs typeface="Helvetica" panose="020B0604020202020204" pitchFamily="34" charset="0"/>
              </a:rPr>
              <a:t>227,000</a:t>
            </a:r>
          </a:p>
          <a:p>
            <a:pPr algn="ctr"/>
            <a:r>
              <a:rPr lang="en-US" sz="3200" dirty="0" smtClean="0">
                <a:solidFill>
                  <a:prstClr val="white"/>
                </a:solidFill>
                <a:latin typeface="Helvetica" panose="020B0604020202020204" pitchFamily="34" charset="0"/>
                <a:cs typeface="Helvetica" panose="020B0604020202020204" pitchFamily="34" charset="0"/>
              </a:rPr>
              <a:t>Highly digital jobs in 2016</a:t>
            </a:r>
            <a:endParaRPr sz="3200" dirty="0">
              <a:solidFill>
                <a:prstClr val="white"/>
              </a:solidFill>
              <a:latin typeface="Helvetica" panose="020B0604020202020204" pitchFamily="34" charset="0"/>
              <a:cs typeface="Helvetica" panose="020B0604020202020204" pitchFamily="34" charset="0"/>
            </a:endParaRPr>
          </a:p>
        </p:txBody>
      </p:sp>
      <p:sp>
        <p:nvSpPr>
          <p:cNvPr id="10" name="5-Point Star 9"/>
          <p:cNvSpPr/>
          <p:nvPr/>
        </p:nvSpPr>
        <p:spPr>
          <a:xfrm>
            <a:off x="2724976" y="4026048"/>
            <a:ext cx="755374" cy="680961"/>
          </a:xfrm>
          <a:prstGeom prst="star5">
            <a:avLst/>
          </a:prstGeom>
          <a:solidFill>
            <a:srgbClr val="FD8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hape 332"/>
          <p:cNvSpPr/>
          <p:nvPr/>
        </p:nvSpPr>
        <p:spPr>
          <a:xfrm>
            <a:off x="6563761" y="4328344"/>
            <a:ext cx="10098157"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5400" dirty="0" smtClean="0">
                <a:solidFill>
                  <a:srgbClr val="FF9300"/>
                </a:solidFill>
                <a:latin typeface="Helvetica" panose="020B0604020202020204" pitchFamily="34" charset="0"/>
                <a:cs typeface="Helvetica" panose="020B0604020202020204" pitchFamily="34" charset="0"/>
              </a:rPr>
              <a:t>Nashville </a:t>
            </a:r>
            <a:r>
              <a:rPr lang="en-US" sz="5400" dirty="0" smtClean="0">
                <a:solidFill>
                  <a:prstClr val="white"/>
                </a:solidFill>
                <a:latin typeface="Helvetica" panose="020B0604020202020204" pitchFamily="34" charset="0"/>
                <a:cs typeface="Helvetica" panose="020B0604020202020204" pitchFamily="34" charset="0"/>
              </a:rPr>
              <a:t>Metropolitan Area</a:t>
            </a:r>
            <a:endParaRPr lang="en-US" sz="5400" dirty="0">
              <a:solidFill>
                <a:prstClr val="white"/>
              </a:solidFill>
              <a:latin typeface="Helvetica" panose="020B0604020202020204" pitchFamily="34" charset="0"/>
              <a:cs typeface="Helvetica" panose="020B0604020202020204" pitchFamily="34" charset="0"/>
            </a:endParaRPr>
          </a:p>
        </p:txBody>
      </p:sp>
      <p:cxnSp>
        <p:nvCxnSpPr>
          <p:cNvPr id="13" name="Straight Connector 12"/>
          <p:cNvCxnSpPr/>
          <p:nvPr/>
        </p:nvCxnSpPr>
        <p:spPr>
          <a:xfrm>
            <a:off x="10261319" y="6225631"/>
            <a:ext cx="4349" cy="21945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hape 332"/>
          <p:cNvSpPr/>
          <p:nvPr/>
        </p:nvSpPr>
        <p:spPr>
          <a:xfrm>
            <a:off x="6441353" y="6225175"/>
            <a:ext cx="3427220" cy="219547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7200" dirty="0" smtClean="0">
                <a:solidFill>
                  <a:srgbClr val="FF9300"/>
                </a:solidFill>
                <a:latin typeface="Helvetica" panose="020B0604020202020204" pitchFamily="34" charset="0"/>
                <a:cs typeface="Helvetica" panose="020B0604020202020204" pitchFamily="34" charset="0"/>
              </a:rPr>
              <a:t>24%</a:t>
            </a:r>
            <a:endParaRPr lang="en-US" sz="7200" dirty="0" smtClean="0">
              <a:solidFill>
                <a:prstClr val="white"/>
              </a:solidFill>
              <a:latin typeface="Helvetica" panose="020B0604020202020204" pitchFamily="34" charset="0"/>
              <a:cs typeface="Helvetica" panose="020B0604020202020204" pitchFamily="34" charset="0"/>
            </a:endParaRPr>
          </a:p>
          <a:p>
            <a:pPr algn="ctr"/>
            <a:r>
              <a:rPr lang="en-US" sz="3200" dirty="0" smtClean="0">
                <a:solidFill>
                  <a:prstClr val="white"/>
                </a:solidFill>
                <a:latin typeface="Helvetica" panose="020B0604020202020204" pitchFamily="34" charset="0"/>
                <a:cs typeface="Helvetica" panose="020B0604020202020204" pitchFamily="34" charset="0"/>
              </a:rPr>
              <a:t>of all employment </a:t>
            </a:r>
          </a:p>
          <a:p>
            <a:pPr algn="ctr"/>
            <a:r>
              <a:rPr lang="en-US" sz="3200" dirty="0" smtClean="0">
                <a:solidFill>
                  <a:prstClr val="white"/>
                </a:solidFill>
                <a:latin typeface="Helvetica" panose="020B0604020202020204" pitchFamily="34" charset="0"/>
                <a:cs typeface="Helvetica" panose="020B0604020202020204" pitchFamily="34" charset="0"/>
              </a:rPr>
              <a:t>is highly digital</a:t>
            </a:r>
            <a:endParaRPr sz="3200" dirty="0">
              <a:solidFill>
                <a:prstClr val="white"/>
              </a:solidFill>
              <a:latin typeface="Helvetica" panose="020B0604020202020204" pitchFamily="34" charset="0"/>
              <a:cs typeface="Helvetica" panose="020B0604020202020204" pitchFamily="34" charset="0"/>
            </a:endParaRPr>
          </a:p>
        </p:txBody>
      </p:sp>
      <p:cxnSp>
        <p:nvCxnSpPr>
          <p:cNvPr id="20" name="Straight Connector 19"/>
          <p:cNvCxnSpPr/>
          <p:nvPr/>
        </p:nvCxnSpPr>
        <p:spPr>
          <a:xfrm>
            <a:off x="10261319" y="1371914"/>
            <a:ext cx="4349" cy="21945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495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5" name="Shape 343"/>
          <p:cNvSpPr/>
          <p:nvPr/>
        </p:nvSpPr>
        <p:spPr>
          <a:xfrm>
            <a:off x="-1" y="131880"/>
            <a:ext cx="16256001" cy="683949"/>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However, few large metros are digitalizing as fast as Nashville</a:t>
            </a:r>
            <a:endParaRPr sz="4000" kern="0" dirty="0">
              <a:solidFill>
                <a:srgbClr val="FFFFFF"/>
              </a:solidFill>
              <a:latin typeface="Helvetica" panose="020B0604020202020204" pitchFamily="34" charset="0"/>
              <a:cs typeface="Helvetica" panose="020B0604020202020204" pitchFamily="34" charset="0"/>
            </a:endParaRPr>
          </a:p>
        </p:txBody>
      </p:sp>
      <p:sp>
        <p:nvSpPr>
          <p:cNvPr id="24" name="Shape 332"/>
          <p:cNvSpPr/>
          <p:nvPr/>
        </p:nvSpPr>
        <p:spPr>
          <a:xfrm>
            <a:off x="4986285" y="2521953"/>
            <a:ext cx="356778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9600" dirty="0" smtClean="0">
                <a:solidFill>
                  <a:srgbClr val="FF9300"/>
                </a:solidFill>
                <a:latin typeface="Helvetica" panose="020B0604020202020204" pitchFamily="34" charset="0"/>
                <a:cs typeface="Helvetica" panose="020B0604020202020204" pitchFamily="34" charset="0"/>
              </a:rPr>
              <a:t>41</a:t>
            </a:r>
            <a:endParaRPr lang="en-US" sz="9600" dirty="0" smtClean="0">
              <a:solidFill>
                <a:prstClr val="white"/>
              </a:solidFill>
              <a:latin typeface="Helvetica" panose="020B0604020202020204" pitchFamily="34" charset="0"/>
              <a:cs typeface="Helvetica" panose="020B0604020202020204" pitchFamily="34" charset="0"/>
            </a:endParaRPr>
          </a:p>
          <a:p>
            <a:pPr algn="ctr"/>
            <a:r>
              <a:rPr lang="en-US" sz="3200" dirty="0" smtClean="0">
                <a:solidFill>
                  <a:prstClr val="white"/>
                </a:solidFill>
                <a:latin typeface="Helvetica" panose="020B0604020202020204" pitchFamily="34" charset="0"/>
                <a:cs typeface="Helvetica" panose="020B0604020202020204" pitchFamily="34" charset="0"/>
              </a:rPr>
              <a:t>Digital score, 2016</a:t>
            </a:r>
            <a:endParaRPr sz="3200" dirty="0">
              <a:solidFill>
                <a:prstClr val="white"/>
              </a:solidFill>
              <a:latin typeface="Helvetica" panose="020B0604020202020204" pitchFamily="34" charset="0"/>
              <a:cs typeface="Helvetica" panose="020B0604020202020204" pitchFamily="34" charset="0"/>
            </a:endParaRPr>
          </a:p>
        </p:txBody>
      </p:sp>
      <p:sp>
        <p:nvSpPr>
          <p:cNvPr id="25" name="Shape 332"/>
          <p:cNvSpPr/>
          <p:nvPr/>
        </p:nvSpPr>
        <p:spPr>
          <a:xfrm>
            <a:off x="1399306" y="5224087"/>
            <a:ext cx="6889289" cy="305724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12000" dirty="0" smtClean="0">
                <a:solidFill>
                  <a:srgbClr val="FF9300"/>
                </a:solidFill>
                <a:latin typeface="Helvetica" panose="020B0604020202020204" pitchFamily="34" charset="0"/>
                <a:cs typeface="Helvetica" panose="020B0604020202020204" pitchFamily="34" charset="0"/>
              </a:rPr>
              <a:t>14</a:t>
            </a:r>
            <a:r>
              <a:rPr lang="en-US" sz="12000" baseline="30000" dirty="0" smtClean="0">
                <a:solidFill>
                  <a:srgbClr val="FF9300"/>
                </a:solidFill>
                <a:latin typeface="Helvetica" panose="020B0604020202020204" pitchFamily="34" charset="0"/>
                <a:cs typeface="Helvetica" panose="020B0604020202020204" pitchFamily="34" charset="0"/>
              </a:rPr>
              <a:t>th</a:t>
            </a:r>
            <a:endParaRPr lang="en-US" sz="12000" dirty="0" smtClean="0">
              <a:solidFill>
                <a:srgbClr val="FF9300"/>
              </a:solidFill>
              <a:latin typeface="Helvetica" panose="020B0604020202020204" pitchFamily="34" charset="0"/>
              <a:cs typeface="Helvetica" panose="020B0604020202020204" pitchFamily="34" charset="0"/>
            </a:endParaRPr>
          </a:p>
          <a:p>
            <a:pPr algn="ctr"/>
            <a:r>
              <a:rPr lang="en-US" sz="3600" dirty="0" smtClean="0">
                <a:solidFill>
                  <a:prstClr val="white"/>
                </a:solidFill>
                <a:latin typeface="Helvetica" panose="020B0604020202020204" pitchFamily="34" charset="0"/>
                <a:cs typeface="Helvetica" panose="020B0604020202020204" pitchFamily="34" charset="0"/>
              </a:rPr>
              <a:t>Upskilling rank among </a:t>
            </a:r>
          </a:p>
          <a:p>
            <a:pPr algn="ctr"/>
            <a:r>
              <a:rPr lang="en-US" sz="3600" dirty="0" smtClean="0">
                <a:solidFill>
                  <a:prstClr val="white"/>
                </a:solidFill>
                <a:latin typeface="Helvetica" panose="020B0604020202020204" pitchFamily="34" charset="0"/>
                <a:cs typeface="Helvetica" panose="020B0604020202020204" pitchFamily="34" charset="0"/>
              </a:rPr>
              <a:t>largest 100 U.S. metros</a:t>
            </a:r>
            <a:endParaRPr sz="3600" dirty="0">
              <a:solidFill>
                <a:prstClr val="white"/>
              </a:solidFill>
              <a:latin typeface="Helvetica" panose="020B0604020202020204" pitchFamily="34" charset="0"/>
              <a:cs typeface="Helvetica" panose="020B0604020202020204" pitchFamily="34" charset="0"/>
            </a:endParaRPr>
          </a:p>
        </p:txBody>
      </p:sp>
      <p:sp>
        <p:nvSpPr>
          <p:cNvPr id="9" name="Shape 334"/>
          <p:cNvSpPr/>
          <p:nvPr/>
        </p:nvSpPr>
        <p:spPr>
          <a:xfrm flipH="1" flipV="1">
            <a:off x="9134691" y="7555139"/>
            <a:ext cx="5214026" cy="0"/>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graphicFrame>
        <p:nvGraphicFramePr>
          <p:cNvPr id="13" name="Chart 12"/>
          <p:cNvGraphicFramePr/>
          <p:nvPr>
            <p:extLst>
              <p:ext uri="{D42A27DB-BD31-4B8C-83A1-F6EECF244321}">
                <p14:modId xmlns:p14="http://schemas.microsoft.com/office/powerpoint/2010/main" val="1880758729"/>
              </p:ext>
            </p:extLst>
          </p:nvPr>
        </p:nvGraphicFramePr>
        <p:xfrm>
          <a:off x="9134692" y="1802660"/>
          <a:ext cx="5214025" cy="7102801"/>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p:cNvSpPr txBox="1"/>
          <p:nvPr/>
        </p:nvSpPr>
        <p:spPr>
          <a:xfrm>
            <a:off x="9253853" y="1831642"/>
            <a:ext cx="4975702" cy="1231106"/>
          </a:xfrm>
          <a:prstGeom prst="rect">
            <a:avLst/>
          </a:prstGeom>
          <a:noFill/>
        </p:spPr>
        <p:txBody>
          <a:bodyPr wrap="square" rtlCol="0">
            <a:spAutoFit/>
          </a:bodyPr>
          <a:lstStyle/>
          <a:p>
            <a:pPr algn="ctr">
              <a:defRPr sz="2800" b="1" i="0" u="none" strike="noStrike" kern="1200" baseline="0">
                <a:solidFill>
                  <a:prstClr val="white"/>
                </a:solidFill>
                <a:latin typeface="Helvetica" panose="020B0604020202020204" pitchFamily="34" charset="0"/>
                <a:ea typeface="+mn-ea"/>
                <a:cs typeface="Helvetica" panose="020B0604020202020204" pitchFamily="34" charset="0"/>
              </a:defRPr>
            </a:pPr>
            <a:r>
              <a:rPr lang="en-US" sz="2800" dirty="0"/>
              <a:t>Employment in </a:t>
            </a:r>
            <a:r>
              <a:rPr lang="en-US" sz="2800" dirty="0" smtClean="0"/>
              <a:t>Nashville </a:t>
            </a:r>
            <a:r>
              <a:rPr lang="en-US" sz="2800" dirty="0"/>
              <a:t>MSA by digital skill level</a:t>
            </a:r>
          </a:p>
          <a:p>
            <a:endParaRPr lang="en-US" dirty="0"/>
          </a:p>
        </p:txBody>
      </p:sp>
      <p:sp>
        <p:nvSpPr>
          <p:cNvPr id="12" name="Shape 332"/>
          <p:cNvSpPr/>
          <p:nvPr/>
        </p:nvSpPr>
        <p:spPr>
          <a:xfrm>
            <a:off x="796411" y="2521953"/>
            <a:ext cx="3549618"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9600" dirty="0" smtClean="0">
                <a:solidFill>
                  <a:srgbClr val="FF9300"/>
                </a:solidFill>
                <a:latin typeface="Helvetica" panose="020B0604020202020204" pitchFamily="34" charset="0"/>
                <a:cs typeface="Helvetica" panose="020B0604020202020204" pitchFamily="34" charset="0"/>
              </a:rPr>
              <a:t>24</a:t>
            </a:r>
            <a:endParaRPr lang="en-US" sz="9600" dirty="0" smtClean="0">
              <a:solidFill>
                <a:prstClr val="white"/>
              </a:solidFill>
              <a:latin typeface="Helvetica" panose="020B0604020202020204" pitchFamily="34" charset="0"/>
              <a:cs typeface="Helvetica" panose="020B0604020202020204" pitchFamily="34" charset="0"/>
            </a:endParaRPr>
          </a:p>
          <a:p>
            <a:pPr algn="ctr"/>
            <a:r>
              <a:rPr lang="en-US" sz="3200" dirty="0" smtClean="0">
                <a:solidFill>
                  <a:prstClr val="white"/>
                </a:solidFill>
                <a:latin typeface="Helvetica" panose="020B0604020202020204" pitchFamily="34" charset="0"/>
                <a:cs typeface="Helvetica" panose="020B0604020202020204" pitchFamily="34" charset="0"/>
              </a:rPr>
              <a:t>Digital score, 2002</a:t>
            </a:r>
            <a:endParaRPr sz="3200" dirty="0">
              <a:solidFill>
                <a:prstClr val="white"/>
              </a:solidFill>
              <a:latin typeface="Helvetica" panose="020B0604020202020204" pitchFamily="34" charset="0"/>
              <a:cs typeface="Helvetica" panose="020B0604020202020204" pitchFamily="34" charset="0"/>
            </a:endParaRPr>
          </a:p>
        </p:txBody>
      </p:sp>
      <p:sp>
        <p:nvSpPr>
          <p:cNvPr id="17" name="Right Arrow 16"/>
          <p:cNvSpPr/>
          <p:nvPr/>
        </p:nvSpPr>
        <p:spPr>
          <a:xfrm>
            <a:off x="3805084" y="3062748"/>
            <a:ext cx="1920240" cy="742336"/>
          </a:xfrm>
          <a:prstGeom prst="rightArrow">
            <a:avLst/>
          </a:prstGeom>
          <a:solidFill>
            <a:srgbClr val="FD8D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11331575" y="2965450"/>
            <a:ext cx="835025" cy="317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324191" y="3178175"/>
            <a:ext cx="842409" cy="8794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324191" y="4883150"/>
            <a:ext cx="824947" cy="13414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827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2156" y="1571664"/>
            <a:ext cx="4256293" cy="438582"/>
          </a:xfrm>
          <a:prstGeom prst="rect">
            <a:avLst/>
          </a:prstGeom>
          <a:noFill/>
        </p:spPr>
        <p:txBody>
          <a:bodyPr wrap="none" rtlCol="0">
            <a:spAutoFit/>
          </a:bodyPr>
          <a:lstStyle/>
          <a:p>
            <a:r>
              <a:rPr lang="en-US" sz="2250" dirty="0" smtClean="0">
                <a:solidFill>
                  <a:schemeClr val="bg1"/>
                </a:solidFill>
                <a:latin typeface="Helvetica" panose="020B0604020202020204" pitchFamily="34" charset="0"/>
                <a:cs typeface="Helvetica" panose="020B0604020202020204" pitchFamily="34" charset="0"/>
              </a:rPr>
              <a:t>Advanced Industry Occupations</a:t>
            </a:r>
            <a:endParaRPr lang="en-US" sz="2250" dirty="0">
              <a:solidFill>
                <a:schemeClr val="bg1"/>
              </a:solidFill>
              <a:latin typeface="Helvetica" panose="020B0604020202020204" pitchFamily="34" charset="0"/>
              <a:cs typeface="Helvetica" panose="020B0604020202020204" pitchFamily="34" charset="0"/>
            </a:endParaRPr>
          </a:p>
        </p:txBody>
      </p:sp>
      <p:sp>
        <p:nvSpPr>
          <p:cNvPr id="10" name="TextBox 9"/>
          <p:cNvSpPr txBox="1"/>
          <p:nvPr/>
        </p:nvSpPr>
        <p:spPr>
          <a:xfrm>
            <a:off x="10977911" y="1571664"/>
            <a:ext cx="2364750" cy="438582"/>
          </a:xfrm>
          <a:prstGeom prst="rect">
            <a:avLst/>
          </a:prstGeom>
          <a:noFill/>
        </p:spPr>
        <p:txBody>
          <a:bodyPr wrap="none" rtlCol="0">
            <a:spAutoFit/>
          </a:bodyPr>
          <a:lstStyle/>
          <a:p>
            <a:r>
              <a:rPr lang="en-US" sz="2250" dirty="0" smtClean="0">
                <a:solidFill>
                  <a:schemeClr val="bg1"/>
                </a:solidFill>
                <a:latin typeface="Helvetica" panose="020B0604020202020204" pitchFamily="34" charset="0"/>
                <a:cs typeface="Helvetica" panose="020B0604020202020204" pitchFamily="34" charset="0"/>
              </a:rPr>
              <a:t>Opportunity Jobs</a:t>
            </a:r>
            <a:endParaRPr lang="en-US" sz="2250" dirty="0">
              <a:solidFill>
                <a:schemeClr val="bg1"/>
              </a:solidFill>
              <a:latin typeface="Helvetica" panose="020B0604020202020204" pitchFamily="34" charset="0"/>
              <a:cs typeface="Helvetica" panose="020B0604020202020204" pitchFamily="34" charset="0"/>
            </a:endParaRPr>
          </a:p>
        </p:txBody>
      </p:sp>
      <p:sp>
        <p:nvSpPr>
          <p:cNvPr id="3" name="TextBox 2"/>
          <p:cNvSpPr txBox="1"/>
          <p:nvPr/>
        </p:nvSpPr>
        <p:spPr>
          <a:xfrm>
            <a:off x="661285" y="8745375"/>
            <a:ext cx="14303916" cy="369332"/>
          </a:xfrm>
          <a:prstGeom prst="rect">
            <a:avLst/>
          </a:prstGeom>
          <a:noFill/>
        </p:spPr>
        <p:txBody>
          <a:bodyPr wrap="none" rtlCol="0">
            <a:spAutoFit/>
          </a:bodyPr>
          <a:lstStyle/>
          <a:p>
            <a:r>
              <a:rPr lang="en-US" dirty="0" smtClean="0">
                <a:solidFill>
                  <a:schemeClr val="bg1"/>
                </a:solidFill>
                <a:latin typeface="Helvetica" panose="020B0604020202020204" pitchFamily="34" charset="0"/>
                <a:cs typeface="Helvetica" panose="020B0604020202020204" pitchFamily="34" charset="0"/>
              </a:rPr>
              <a:t>Note: “Opportunity jobs” are occupations that do not require a bachelor degree but pay higher than mean annual wage in Nashville in 2016</a:t>
            </a:r>
            <a:endParaRPr lang="en-US" dirty="0">
              <a:solidFill>
                <a:schemeClr val="bg1"/>
              </a:solidFill>
              <a:latin typeface="Helvetica" panose="020B0604020202020204" pitchFamily="34" charset="0"/>
              <a:cs typeface="Helvetica" panose="020B0604020202020204" pitchFamily="34" charset="0"/>
            </a:endParaRPr>
          </a:p>
        </p:txBody>
      </p:sp>
      <p:sp>
        <p:nvSpPr>
          <p:cNvPr id="9"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1" name="Shape 343"/>
          <p:cNvSpPr/>
          <p:nvPr/>
        </p:nvSpPr>
        <p:spPr>
          <a:xfrm>
            <a:off x="-1" y="131880"/>
            <a:ext cx="16256001" cy="683949"/>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Nashville digitalization scores highlight two distinct issues</a:t>
            </a:r>
            <a:endParaRPr sz="4000" kern="0" dirty="0">
              <a:solidFill>
                <a:srgbClr val="FFFFFF"/>
              </a:solidFill>
              <a:latin typeface="Helvetica" panose="020B0604020202020204" pitchFamily="34" charset="0"/>
              <a:cs typeface="Helvetica" panose="020B060402020202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366264491"/>
              </p:ext>
            </p:extLst>
          </p:nvPr>
        </p:nvGraphicFramePr>
        <p:xfrm>
          <a:off x="294969" y="2010247"/>
          <a:ext cx="15421281" cy="63146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0167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nvPr>
        </p:nvGraphicFramePr>
        <p:xfrm>
          <a:off x="3481387" y="1676400"/>
          <a:ext cx="12025313" cy="5118100"/>
        </p:xfrm>
        <a:graphic>
          <a:graphicData uri="http://schemas.openxmlformats.org/drawingml/2006/chart">
            <c:chart xmlns:c="http://schemas.openxmlformats.org/drawingml/2006/chart" xmlns:r="http://schemas.openxmlformats.org/officeDocument/2006/relationships" r:id="rId3"/>
          </a:graphicData>
        </a:graphic>
      </p:graphicFrame>
      <p:sp>
        <p:nvSpPr>
          <p:cNvPr id="10"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5"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6" name="TextBox 15"/>
          <p:cNvSpPr txBox="1"/>
          <p:nvPr/>
        </p:nvSpPr>
        <p:spPr>
          <a:xfrm>
            <a:off x="2923689" y="1473556"/>
            <a:ext cx="9443098" cy="553998"/>
          </a:xfrm>
          <a:prstGeom prst="rect">
            <a:avLst/>
          </a:prstGeom>
          <a:noFill/>
        </p:spPr>
        <p:txBody>
          <a:bodyPr wrap="none" rtlCol="0">
            <a:spAutoFit/>
          </a:bodyPr>
          <a:lstStyle/>
          <a:p>
            <a:r>
              <a:rPr lang="en-US" sz="3000" dirty="0" smtClean="0">
                <a:solidFill>
                  <a:prstClr val="white"/>
                </a:solidFill>
                <a:latin typeface="Helvetica" panose="020B0604020202020204" pitchFamily="34" charset="0"/>
                <a:cs typeface="Helvetica" panose="020B0604020202020204" pitchFamily="34" charset="0"/>
              </a:rPr>
              <a:t>Digital skill ratings for large IT occupations in Nashville</a:t>
            </a:r>
            <a:endParaRPr lang="en-US" sz="3000" dirty="0">
              <a:solidFill>
                <a:prstClr val="white"/>
              </a:solidFill>
              <a:latin typeface="Helvetica" panose="020B0604020202020204" pitchFamily="34" charset="0"/>
              <a:cs typeface="Helvetica" panose="020B0604020202020204" pitchFamily="34" charset="0"/>
            </a:endParaRPr>
          </a:p>
        </p:txBody>
      </p:sp>
      <p:sp>
        <p:nvSpPr>
          <p:cNvPr id="17" name="Shape 343"/>
          <p:cNvSpPr/>
          <p:nvPr/>
        </p:nvSpPr>
        <p:spPr>
          <a:xfrm>
            <a:off x="-1" y="131880"/>
            <a:ext cx="16256001" cy="683949"/>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chemeClr val="bg1"/>
                </a:solidFill>
                <a:latin typeface="Helvetica" panose="020B0604020202020204" pitchFamily="34" charset="0"/>
                <a:cs typeface="Helvetica" panose="020B0604020202020204" pitchFamily="34" charset="0"/>
              </a:rPr>
              <a:t>Occupations in Nashville’s advanced industries are rapidly digitalizing</a:t>
            </a:r>
          </a:p>
        </p:txBody>
      </p:sp>
      <p:graphicFrame>
        <p:nvGraphicFramePr>
          <p:cNvPr id="18" name="Chart 17"/>
          <p:cNvGraphicFramePr>
            <a:graphicFrameLocks/>
          </p:cNvGraphicFramePr>
          <p:nvPr>
            <p:extLst>
              <p:ext uri="{D42A27DB-BD31-4B8C-83A1-F6EECF244321}">
                <p14:modId xmlns:p14="http://schemas.microsoft.com/office/powerpoint/2010/main" val="3093552618"/>
              </p:ext>
            </p:extLst>
          </p:nvPr>
        </p:nvGraphicFramePr>
        <p:xfrm>
          <a:off x="648929" y="2027554"/>
          <a:ext cx="15115692" cy="682147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38347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nvPr>
        </p:nvGraphicFramePr>
        <p:xfrm>
          <a:off x="3481387" y="1676400"/>
          <a:ext cx="12025313" cy="5118100"/>
        </p:xfrm>
        <a:graphic>
          <a:graphicData uri="http://schemas.openxmlformats.org/drawingml/2006/chart">
            <c:chart xmlns:c="http://schemas.openxmlformats.org/drawingml/2006/chart" xmlns:r="http://schemas.openxmlformats.org/officeDocument/2006/relationships" r:id="rId3"/>
          </a:graphicData>
        </a:graphic>
      </p:graphicFrame>
      <p:sp>
        <p:nvSpPr>
          <p:cNvPr id="10"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2" name="TextBox 11"/>
          <p:cNvSpPr txBox="1"/>
          <p:nvPr/>
        </p:nvSpPr>
        <p:spPr>
          <a:xfrm>
            <a:off x="2923689" y="1473556"/>
            <a:ext cx="9853980" cy="553998"/>
          </a:xfrm>
          <a:prstGeom prst="rect">
            <a:avLst/>
          </a:prstGeom>
          <a:noFill/>
        </p:spPr>
        <p:txBody>
          <a:bodyPr wrap="none" rtlCol="0">
            <a:spAutoFit/>
          </a:bodyPr>
          <a:lstStyle/>
          <a:p>
            <a:r>
              <a:rPr lang="en-US" sz="3000" dirty="0" smtClean="0">
                <a:solidFill>
                  <a:prstClr val="white"/>
                </a:solidFill>
                <a:latin typeface="Helvetica" panose="020B0604020202020204" pitchFamily="34" charset="0"/>
                <a:cs typeface="Helvetica" panose="020B0604020202020204" pitchFamily="34" charset="0"/>
              </a:rPr>
              <a:t>Digital skill ratings for large auto occupations in Nashville</a:t>
            </a:r>
            <a:endParaRPr lang="en-US" sz="3000" dirty="0">
              <a:solidFill>
                <a:prstClr val="white"/>
              </a:solidFill>
              <a:latin typeface="Helvetica" panose="020B0604020202020204" pitchFamily="34" charset="0"/>
              <a:cs typeface="Helvetica" panose="020B0604020202020204" pitchFamily="34" charset="0"/>
            </a:endParaRPr>
          </a:p>
        </p:txBody>
      </p:sp>
      <p:graphicFrame>
        <p:nvGraphicFramePr>
          <p:cNvPr id="7" name="Chart 6"/>
          <p:cNvGraphicFramePr>
            <a:graphicFrameLocks/>
          </p:cNvGraphicFramePr>
          <p:nvPr>
            <p:extLst>
              <p:ext uri="{D42A27DB-BD31-4B8C-83A1-F6EECF244321}">
                <p14:modId xmlns:p14="http://schemas.microsoft.com/office/powerpoint/2010/main" val="1867107785"/>
              </p:ext>
            </p:extLst>
          </p:nvPr>
        </p:nvGraphicFramePr>
        <p:xfrm>
          <a:off x="660400" y="2027554"/>
          <a:ext cx="14846300" cy="6811646"/>
        </p:xfrm>
        <a:graphic>
          <a:graphicData uri="http://schemas.openxmlformats.org/drawingml/2006/chart">
            <c:chart xmlns:c="http://schemas.openxmlformats.org/drawingml/2006/chart" xmlns:r="http://schemas.openxmlformats.org/officeDocument/2006/relationships" r:id="rId4"/>
          </a:graphicData>
        </a:graphic>
      </p:graphicFrame>
      <p:sp>
        <p:nvSpPr>
          <p:cNvPr id="17" name="Shape 343"/>
          <p:cNvSpPr/>
          <p:nvPr/>
        </p:nvSpPr>
        <p:spPr>
          <a:xfrm>
            <a:off x="-1" y="131880"/>
            <a:ext cx="16256001" cy="683949"/>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chemeClr val="bg1"/>
                </a:solidFill>
                <a:latin typeface="Helvetica" panose="020B0604020202020204" pitchFamily="34" charset="0"/>
                <a:cs typeface="Helvetica" panose="020B0604020202020204" pitchFamily="34" charset="0"/>
              </a:rPr>
              <a:t>Occupations in Nashville’s advanced industries are rapidly digitalizing</a:t>
            </a:r>
          </a:p>
        </p:txBody>
      </p:sp>
    </p:spTree>
    <p:extLst>
      <p:ext uri="{BB962C8B-B14F-4D97-AF65-F5344CB8AC3E}">
        <p14:creationId xmlns:p14="http://schemas.microsoft.com/office/powerpoint/2010/main" val="3046260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1" name="Shape 343"/>
          <p:cNvSpPr/>
          <p:nvPr/>
        </p:nvSpPr>
        <p:spPr>
          <a:xfrm>
            <a:off x="-1" y="131880"/>
            <a:ext cx="16256001" cy="683949"/>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On-ramps to middle-class careers are rapidly upskilling</a:t>
            </a:r>
            <a:endParaRPr sz="4000" kern="0" dirty="0">
              <a:solidFill>
                <a:srgbClr val="FFFFFF"/>
              </a:solidFill>
              <a:latin typeface="Helvetica" panose="020B0604020202020204" pitchFamily="34" charset="0"/>
              <a:cs typeface="Helvetica" panose="020B0604020202020204" pitchFamily="34" charset="0"/>
            </a:endParaRPr>
          </a:p>
        </p:txBody>
      </p:sp>
      <p:sp>
        <p:nvSpPr>
          <p:cNvPr id="12" name="TextBox 11"/>
          <p:cNvSpPr txBox="1"/>
          <p:nvPr/>
        </p:nvSpPr>
        <p:spPr>
          <a:xfrm>
            <a:off x="2923689" y="1473556"/>
            <a:ext cx="9663223" cy="553998"/>
          </a:xfrm>
          <a:prstGeom prst="rect">
            <a:avLst/>
          </a:prstGeom>
          <a:noFill/>
        </p:spPr>
        <p:txBody>
          <a:bodyPr wrap="none" rtlCol="0">
            <a:spAutoFit/>
          </a:bodyPr>
          <a:lstStyle/>
          <a:p>
            <a:r>
              <a:rPr lang="en-US" sz="3000" dirty="0" smtClean="0">
                <a:solidFill>
                  <a:prstClr val="white"/>
                </a:solidFill>
                <a:latin typeface="Helvetica" panose="020B0604020202020204" pitchFamily="34" charset="0"/>
                <a:cs typeface="Helvetica" panose="020B0604020202020204" pitchFamily="34" charset="0"/>
              </a:rPr>
              <a:t>Digital skill ratings for key “opportunity jobs</a:t>
            </a:r>
            <a:r>
              <a:rPr lang="en-US" sz="3000" smtClean="0">
                <a:solidFill>
                  <a:prstClr val="white"/>
                </a:solidFill>
                <a:latin typeface="Helvetica" panose="020B0604020202020204" pitchFamily="34" charset="0"/>
                <a:cs typeface="Helvetica" panose="020B0604020202020204" pitchFamily="34" charset="0"/>
              </a:rPr>
              <a:t>” in </a:t>
            </a:r>
            <a:r>
              <a:rPr lang="en-US" sz="3000" dirty="0" smtClean="0">
                <a:solidFill>
                  <a:prstClr val="white"/>
                </a:solidFill>
                <a:latin typeface="Helvetica" panose="020B0604020202020204" pitchFamily="34" charset="0"/>
                <a:cs typeface="Helvetica" panose="020B0604020202020204" pitchFamily="34" charset="0"/>
              </a:rPr>
              <a:t>Nashville</a:t>
            </a:r>
            <a:endParaRPr lang="en-US" sz="3000" dirty="0">
              <a:solidFill>
                <a:prstClr val="white"/>
              </a:solidFill>
              <a:latin typeface="Helvetica" panose="020B0604020202020204" pitchFamily="34" charset="0"/>
              <a:cs typeface="Helvetica" panose="020B0604020202020204" pitchFamily="34" charset="0"/>
            </a:endParaRPr>
          </a:p>
        </p:txBody>
      </p:sp>
      <p:graphicFrame>
        <p:nvGraphicFramePr>
          <p:cNvPr id="6" name="Chart 5"/>
          <p:cNvGraphicFramePr>
            <a:graphicFrameLocks/>
          </p:cNvGraphicFramePr>
          <p:nvPr>
            <p:extLst>
              <p:ext uri="{D42A27DB-BD31-4B8C-83A1-F6EECF244321}">
                <p14:modId xmlns:p14="http://schemas.microsoft.com/office/powerpoint/2010/main" val="2528979445"/>
              </p:ext>
            </p:extLst>
          </p:nvPr>
        </p:nvGraphicFramePr>
        <p:xfrm>
          <a:off x="1308847" y="2027553"/>
          <a:ext cx="14540753" cy="6668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5611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healthcare workers ip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102" y="5119851"/>
            <a:ext cx="8161866" cy="42636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2099" r="-218" b="28092"/>
          <a:stretch/>
        </p:blipFill>
        <p:spPr>
          <a:xfrm>
            <a:off x="8087660" y="1053612"/>
            <a:ext cx="8181036" cy="4070479"/>
          </a:xfrm>
          <a:prstGeom prst="rect">
            <a:avLst/>
          </a:prstGeom>
        </p:spPr>
      </p:pic>
      <p:sp>
        <p:nvSpPr>
          <p:cNvPr id="17" name="Rectangle 16"/>
          <p:cNvSpPr/>
          <p:nvPr/>
        </p:nvSpPr>
        <p:spPr>
          <a:xfrm>
            <a:off x="8070075" y="1036039"/>
            <a:ext cx="8512217" cy="9383248"/>
          </a:xfrm>
          <a:prstGeom prst="rect">
            <a:avLst/>
          </a:prstGeom>
          <a:solidFill>
            <a:srgbClr val="18457A">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itadel office"/>
          <p:cNvPicPr>
            <a:picLocks noChangeAspect="1" noChangeArrowheads="1"/>
          </p:cNvPicPr>
          <p:nvPr/>
        </p:nvPicPr>
        <p:blipFill rotWithShape="1">
          <a:blip r:embed="rId5">
            <a:extLst>
              <a:ext uri="{28A0092B-C50C-407E-A947-70E740481C1C}">
                <a14:useLocalDpi xmlns:a14="http://schemas.microsoft.com/office/drawing/2010/main" val="0"/>
              </a:ext>
            </a:extLst>
          </a:blip>
          <a:srcRect l="-428" t="7388" r="-428" b="1998"/>
          <a:stretch/>
        </p:blipFill>
        <p:spPr bwMode="auto">
          <a:xfrm>
            <a:off x="-51757" y="1035171"/>
            <a:ext cx="8124972" cy="41061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tech workplac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149"/>
          <a:stretch/>
        </p:blipFill>
        <p:spPr bwMode="auto">
          <a:xfrm>
            <a:off x="-9777" y="5124091"/>
            <a:ext cx="8065738" cy="46062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1757" y="815829"/>
            <a:ext cx="8142223" cy="9383248"/>
          </a:xfrm>
          <a:prstGeom prst="rect">
            <a:avLst/>
          </a:prstGeom>
          <a:solidFill>
            <a:srgbClr val="18457A">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334"/>
          <p:cNvSpPr/>
          <p:nvPr/>
        </p:nvSpPr>
        <p:spPr>
          <a:xfrm flipH="1" flipV="1">
            <a:off x="8094871" y="959754"/>
            <a:ext cx="9777" cy="9498253"/>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
        <p:nvSpPr>
          <p:cNvPr id="14" name="Shape 332"/>
          <p:cNvSpPr/>
          <p:nvPr/>
        </p:nvSpPr>
        <p:spPr>
          <a:xfrm>
            <a:off x="1723292" y="3499524"/>
            <a:ext cx="4325816" cy="256480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4000" b="1" dirty="0" smtClean="0">
                <a:latin typeface="Helvetica" panose="020B0604020202020204" pitchFamily="34" charset="0"/>
                <a:cs typeface="Helvetica" panose="020B0604020202020204" pitchFamily="34" charset="0"/>
              </a:rPr>
              <a:t>1.</a:t>
            </a:r>
          </a:p>
          <a:p>
            <a:pPr algn="ctr"/>
            <a:r>
              <a:rPr lang="en-US" sz="4000" dirty="0" smtClean="0">
                <a:latin typeface="Helvetica" panose="020B0604020202020204" pitchFamily="34" charset="0"/>
                <a:cs typeface="Helvetica" panose="020B0604020202020204" pitchFamily="34" charset="0"/>
              </a:rPr>
              <a:t>Expand and widen the high-digital IT talent pipeline</a:t>
            </a:r>
            <a:endParaRPr sz="4000" dirty="0">
              <a:latin typeface="Helvetica" panose="020B0604020202020204" pitchFamily="34" charset="0"/>
              <a:cs typeface="Helvetica" panose="020B0604020202020204" pitchFamily="34" charset="0"/>
            </a:endParaRPr>
          </a:p>
        </p:txBody>
      </p:sp>
      <p:sp>
        <p:nvSpPr>
          <p:cNvPr id="15" name="Shape 332"/>
          <p:cNvSpPr/>
          <p:nvPr/>
        </p:nvSpPr>
        <p:spPr>
          <a:xfrm>
            <a:off x="9431628" y="3499524"/>
            <a:ext cx="5940643" cy="256480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4000" b="1" dirty="0" smtClean="0">
                <a:latin typeface="Helvetica" panose="020B0604020202020204" pitchFamily="34" charset="0"/>
                <a:cs typeface="Helvetica" panose="020B0604020202020204" pitchFamily="34" charset="0"/>
              </a:rPr>
              <a:t>2.</a:t>
            </a:r>
          </a:p>
          <a:p>
            <a:pPr algn="ctr"/>
            <a:r>
              <a:rPr lang="en-US" sz="4000" dirty="0" smtClean="0">
                <a:latin typeface="Helvetica" panose="020B0604020202020204" pitchFamily="34" charset="0"/>
                <a:cs typeface="Helvetica" panose="020B0604020202020204" pitchFamily="34" charset="0"/>
              </a:rPr>
              <a:t>Increase basic digital literacy, especially among underrepresented groups </a:t>
            </a:r>
            <a:endParaRPr sz="4000" dirty="0">
              <a:latin typeface="Helvetica" panose="020B0604020202020204" pitchFamily="34" charset="0"/>
              <a:cs typeface="Helvetica" panose="020B0604020202020204" pitchFamily="34" charset="0"/>
            </a:endParaRPr>
          </a:p>
        </p:txBody>
      </p:sp>
      <p:sp>
        <p:nvSpPr>
          <p:cNvPr id="8"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9" name="Shape 343"/>
          <p:cNvSpPr/>
          <p:nvPr/>
        </p:nvSpPr>
        <p:spPr>
          <a:xfrm>
            <a:off x="-1" y="131880"/>
            <a:ext cx="16256001"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Nashville should adopt two digital workforce training priorities</a:t>
            </a:r>
            <a:endParaRPr sz="4000" kern="0" dirty="0">
              <a:solidFill>
                <a:srgbClr val="FFFFFF"/>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71643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itadel office"/>
          <p:cNvPicPr>
            <a:picLocks noChangeAspect="1" noChangeArrowheads="1"/>
          </p:cNvPicPr>
          <p:nvPr/>
        </p:nvPicPr>
        <p:blipFill rotWithShape="1">
          <a:blip r:embed="rId3">
            <a:extLst>
              <a:ext uri="{28A0092B-C50C-407E-A947-70E740481C1C}">
                <a14:useLocalDpi xmlns:a14="http://schemas.microsoft.com/office/drawing/2010/main" val="0"/>
              </a:ext>
            </a:extLst>
          </a:blip>
          <a:srcRect l="-428" t="7388" r="-428" b="1998"/>
          <a:stretch/>
        </p:blipFill>
        <p:spPr bwMode="auto">
          <a:xfrm>
            <a:off x="-51757" y="1035171"/>
            <a:ext cx="8124972" cy="41061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tech workplac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9149"/>
          <a:stretch/>
        </p:blipFill>
        <p:spPr bwMode="auto">
          <a:xfrm>
            <a:off x="-9777" y="5124091"/>
            <a:ext cx="8065738" cy="46062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1757" y="815829"/>
            <a:ext cx="8142223" cy="9383248"/>
          </a:xfrm>
          <a:prstGeom prst="rect">
            <a:avLst/>
          </a:prstGeom>
          <a:solidFill>
            <a:srgbClr val="18457A">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334"/>
          <p:cNvSpPr/>
          <p:nvPr/>
        </p:nvSpPr>
        <p:spPr>
          <a:xfrm flipH="1" flipV="1">
            <a:off x="8094871" y="959754"/>
            <a:ext cx="9777" cy="9498253"/>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
        <p:nvSpPr>
          <p:cNvPr id="14" name="Shape 332"/>
          <p:cNvSpPr/>
          <p:nvPr/>
        </p:nvSpPr>
        <p:spPr>
          <a:xfrm>
            <a:off x="1723292" y="3499524"/>
            <a:ext cx="4325816" cy="256480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4000" b="1" dirty="0" smtClean="0">
                <a:latin typeface="Helvetica" panose="020B0604020202020204" pitchFamily="34" charset="0"/>
                <a:cs typeface="Helvetica" panose="020B0604020202020204" pitchFamily="34" charset="0"/>
              </a:rPr>
              <a:t>1.</a:t>
            </a:r>
          </a:p>
          <a:p>
            <a:pPr algn="ctr"/>
            <a:r>
              <a:rPr lang="en-US" sz="4000" dirty="0" smtClean="0">
                <a:latin typeface="Helvetica" panose="020B0604020202020204" pitchFamily="34" charset="0"/>
                <a:cs typeface="Helvetica" panose="020B0604020202020204" pitchFamily="34" charset="0"/>
              </a:rPr>
              <a:t>Expand and widen the high-digital IT talent pipeline</a:t>
            </a:r>
            <a:endParaRPr sz="4000" dirty="0">
              <a:latin typeface="Helvetica" panose="020B0604020202020204" pitchFamily="34" charset="0"/>
              <a:cs typeface="Helvetica" panose="020B0604020202020204" pitchFamily="34" charset="0"/>
            </a:endParaRPr>
          </a:p>
        </p:txBody>
      </p:sp>
      <p:sp>
        <p:nvSpPr>
          <p:cNvPr id="8"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9" name="Shape 343"/>
          <p:cNvSpPr/>
          <p:nvPr/>
        </p:nvSpPr>
        <p:spPr>
          <a:xfrm>
            <a:off x="-1" y="131880"/>
            <a:ext cx="16256001"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Nashville should adopt two digital workforce training priorities</a:t>
            </a:r>
            <a:endParaRPr sz="4000" kern="0" dirty="0">
              <a:solidFill>
                <a:srgbClr val="FFFFFF"/>
              </a:solidFill>
              <a:latin typeface="Helvetica" panose="020B0604020202020204" pitchFamily="34" charset="0"/>
              <a:cs typeface="Helvetica" panose="020B0604020202020204" pitchFamily="34" charset="0"/>
            </a:endParaRPr>
          </a:p>
        </p:txBody>
      </p:sp>
      <p:sp>
        <p:nvSpPr>
          <p:cNvPr id="16" name="Rectangle 15"/>
          <p:cNvSpPr/>
          <p:nvPr/>
        </p:nvSpPr>
        <p:spPr>
          <a:xfrm>
            <a:off x="9598107" y="1709634"/>
            <a:ext cx="5640374" cy="6863417"/>
          </a:xfrm>
          <a:prstGeom prst="rect">
            <a:avLst/>
          </a:prstGeom>
        </p:spPr>
        <p:txBody>
          <a:bodyPr wrap="square">
            <a:spAutoFit/>
          </a:bodyPr>
          <a:lstStyle/>
          <a:p>
            <a:pPr marL="457200" indent="-457200">
              <a:spcBef>
                <a:spcPts val="390"/>
              </a:spcBef>
              <a:buFont typeface="Arial" panose="020B0604020202020204" pitchFamily="34" charset="0"/>
              <a:buChar char="•"/>
            </a:pPr>
            <a:r>
              <a:rPr lang="en-US" sz="3500" spc="-5" dirty="0" smtClean="0">
                <a:solidFill>
                  <a:srgbClr val="FF9300"/>
                </a:solidFill>
                <a:latin typeface="Helvetica" panose="020B0604020202020204" pitchFamily="34" charset="0"/>
                <a:cs typeface="Helvetica" panose="020B0604020202020204" pitchFamily="34" charset="0"/>
              </a:rPr>
              <a:t>Invest</a:t>
            </a:r>
            <a:r>
              <a:rPr lang="en-US" sz="3500" spc="-5" dirty="0" smtClean="0">
                <a:latin typeface="Helvetica" panose="020B0604020202020204" pitchFamily="34" charset="0"/>
                <a:cs typeface="Helvetica" panose="020B0604020202020204" pitchFamily="34" charset="0"/>
              </a:rPr>
              <a:t> in upskilling incumbent workers</a:t>
            </a:r>
          </a:p>
          <a:p>
            <a:pPr marL="457200" indent="-457200">
              <a:spcBef>
                <a:spcPts val="390"/>
              </a:spcBef>
              <a:buFont typeface="Arial" panose="020B0604020202020204" pitchFamily="34" charset="0"/>
              <a:buChar char="•"/>
            </a:pPr>
            <a:endParaRPr lang="en-US" sz="3500" spc="-5" dirty="0">
              <a:latin typeface="Helvetica" panose="020B0604020202020204" pitchFamily="34" charset="0"/>
              <a:cs typeface="Helvetica" panose="020B0604020202020204" pitchFamily="34" charset="0"/>
            </a:endParaRPr>
          </a:p>
          <a:p>
            <a:pPr marL="457200" indent="-457200">
              <a:spcBef>
                <a:spcPts val="390"/>
              </a:spcBef>
              <a:buFont typeface="Arial" panose="020B0604020202020204" pitchFamily="34" charset="0"/>
              <a:buChar char="•"/>
            </a:pPr>
            <a:r>
              <a:rPr lang="en-US" sz="3500" spc="-5" dirty="0" smtClean="0">
                <a:solidFill>
                  <a:srgbClr val="FF9300"/>
                </a:solidFill>
                <a:latin typeface="Helvetica" panose="020B0604020202020204" pitchFamily="34" charset="0"/>
                <a:cs typeface="Helvetica" panose="020B0604020202020204" pitchFamily="34" charset="0"/>
              </a:rPr>
              <a:t>Expand</a:t>
            </a:r>
            <a:r>
              <a:rPr lang="en-US" sz="3500" spc="-5" dirty="0" smtClean="0">
                <a:latin typeface="Helvetica" panose="020B0604020202020204" pitchFamily="34" charset="0"/>
                <a:cs typeface="Helvetica" panose="020B0604020202020204" pitchFamily="34" charset="0"/>
              </a:rPr>
              <a:t> work-based learning</a:t>
            </a:r>
          </a:p>
          <a:p>
            <a:pPr marL="457200" indent="-457200">
              <a:spcBef>
                <a:spcPts val="390"/>
              </a:spcBef>
              <a:buFont typeface="Arial" panose="020B0604020202020204" pitchFamily="34" charset="0"/>
              <a:buChar char="•"/>
            </a:pPr>
            <a:endParaRPr lang="en-US" sz="3500" spc="-5" dirty="0" smtClean="0">
              <a:latin typeface="Helvetica" panose="020B0604020202020204" pitchFamily="34" charset="0"/>
              <a:cs typeface="Helvetica" panose="020B0604020202020204" pitchFamily="34" charset="0"/>
            </a:endParaRPr>
          </a:p>
          <a:p>
            <a:pPr marL="457200" indent="-457200">
              <a:spcBef>
                <a:spcPts val="390"/>
              </a:spcBef>
              <a:buFont typeface="Arial" panose="020B0604020202020204" pitchFamily="34" charset="0"/>
              <a:buChar char="•"/>
            </a:pPr>
            <a:r>
              <a:rPr lang="en-US" sz="3500" spc="-5" dirty="0" smtClean="0">
                <a:solidFill>
                  <a:srgbClr val="FF9300"/>
                </a:solidFill>
                <a:latin typeface="Helvetica" panose="020B0604020202020204" pitchFamily="34" charset="0"/>
                <a:cs typeface="Helvetica" panose="020B0604020202020204" pitchFamily="34" charset="0"/>
              </a:rPr>
              <a:t>Align and scale up</a:t>
            </a:r>
            <a:r>
              <a:rPr lang="en-US" sz="3500" spc="-5" dirty="0" smtClean="0">
                <a:latin typeface="Helvetica" panose="020B0604020202020204" pitchFamily="34" charset="0"/>
                <a:cs typeface="Helvetica" panose="020B0604020202020204" pitchFamily="34" charset="0"/>
              </a:rPr>
              <a:t> education and tech training</a:t>
            </a:r>
          </a:p>
          <a:p>
            <a:pPr marL="457200" indent="-457200">
              <a:spcBef>
                <a:spcPts val="390"/>
              </a:spcBef>
              <a:buFont typeface="Arial" panose="020B0604020202020204" pitchFamily="34" charset="0"/>
              <a:buChar char="•"/>
            </a:pPr>
            <a:endParaRPr lang="en-US" sz="3500" spc="-5" dirty="0" smtClean="0">
              <a:latin typeface="Helvetica" panose="020B0604020202020204" pitchFamily="34" charset="0"/>
              <a:cs typeface="Helvetica" panose="020B0604020202020204" pitchFamily="34" charset="0"/>
            </a:endParaRPr>
          </a:p>
          <a:p>
            <a:pPr marL="457200" indent="-457200">
              <a:spcBef>
                <a:spcPts val="390"/>
              </a:spcBef>
              <a:buFont typeface="Arial" panose="020B0604020202020204" pitchFamily="34" charset="0"/>
              <a:buChar char="•"/>
            </a:pPr>
            <a:r>
              <a:rPr lang="en-US" sz="3500" spc="-5" dirty="0" smtClean="0">
                <a:solidFill>
                  <a:srgbClr val="FF9300"/>
                </a:solidFill>
                <a:latin typeface="Helvetica" panose="020B0604020202020204" pitchFamily="34" charset="0"/>
                <a:cs typeface="Helvetica" panose="020B0604020202020204" pitchFamily="34" charset="0"/>
              </a:rPr>
              <a:t>Provide</a:t>
            </a:r>
            <a:r>
              <a:rPr lang="en-US" sz="3500" spc="-5" dirty="0" smtClean="0">
                <a:latin typeface="Helvetica" panose="020B0604020202020204" pitchFamily="34" charset="0"/>
                <a:cs typeface="Helvetica" panose="020B0604020202020204" pitchFamily="34" charset="0"/>
              </a:rPr>
              <a:t> top-flight career on-ramps</a:t>
            </a:r>
            <a:endParaRPr lang="en-US" sz="3500" spc="-5"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0594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p:nvPr/>
        </p:nvSpPr>
        <p:spPr>
          <a:xfrm>
            <a:off x="1415906" y="2168709"/>
            <a:ext cx="10999806" cy="8566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Digitalization:  What it is; why it matters</a:t>
            </a:r>
            <a:endParaRPr sz="4800" dirty="0">
              <a:latin typeface="Helvetica" panose="020B0604020202020204" pitchFamily="34" charset="0"/>
              <a:cs typeface="Helvetica" panose="020B0604020202020204" pitchFamily="34" charset="0"/>
            </a:endParaRPr>
          </a:p>
        </p:txBody>
      </p:sp>
      <p:sp>
        <p:nvSpPr>
          <p:cNvPr id="114" name="Shape 114"/>
          <p:cNvSpPr/>
          <p:nvPr/>
        </p:nvSpPr>
        <p:spPr>
          <a:xfrm>
            <a:off x="1415906" y="3547163"/>
            <a:ext cx="959365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A new analysis and national trends</a:t>
            </a:r>
            <a:endParaRPr sz="4800" dirty="0">
              <a:latin typeface="Helvetica" panose="020B0604020202020204" pitchFamily="34" charset="0"/>
              <a:cs typeface="Helvetica" panose="020B0604020202020204" pitchFamily="34" charset="0"/>
            </a:endParaRPr>
          </a:p>
        </p:txBody>
      </p:sp>
      <p:sp>
        <p:nvSpPr>
          <p:cNvPr id="115" name="Shape 115"/>
          <p:cNvSpPr/>
          <p:nvPr/>
        </p:nvSpPr>
        <p:spPr>
          <a:xfrm>
            <a:off x="1415906" y="5049108"/>
            <a:ext cx="804547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Nashville trends, implications</a:t>
            </a:r>
            <a:endParaRPr sz="4800" i="1" dirty="0">
              <a:solidFill>
                <a:srgbClr val="FF0000"/>
              </a:solidFill>
              <a:latin typeface="Helvetica" panose="020B0604020202020204" pitchFamily="34" charset="0"/>
              <a:cs typeface="Helvetica" panose="020B0604020202020204" pitchFamily="34" charset="0"/>
            </a:endParaRPr>
          </a:p>
        </p:txBody>
      </p:sp>
      <p:sp>
        <p:nvSpPr>
          <p:cNvPr id="116" name="Shape 116"/>
          <p:cNvSpPr/>
          <p:nvPr/>
        </p:nvSpPr>
        <p:spPr>
          <a:xfrm>
            <a:off x="459441" y="2037903"/>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1</a:t>
            </a:r>
          </a:p>
        </p:txBody>
      </p:sp>
      <p:sp>
        <p:nvSpPr>
          <p:cNvPr id="117" name="Shape 117"/>
          <p:cNvSpPr/>
          <p:nvPr/>
        </p:nvSpPr>
        <p:spPr>
          <a:xfrm>
            <a:off x="493177" y="3397231"/>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2</a:t>
            </a:r>
          </a:p>
        </p:txBody>
      </p:sp>
      <p:sp>
        <p:nvSpPr>
          <p:cNvPr id="118" name="Shape 118"/>
          <p:cNvSpPr/>
          <p:nvPr/>
        </p:nvSpPr>
        <p:spPr>
          <a:xfrm>
            <a:off x="493177" y="4858524"/>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3</a:t>
            </a:r>
          </a:p>
        </p:txBody>
      </p:sp>
      <p:sp>
        <p:nvSpPr>
          <p:cNvPr id="8" name="Rectangle 7"/>
          <p:cNvSpPr/>
          <p:nvPr/>
        </p:nvSpPr>
        <p:spPr>
          <a:xfrm>
            <a:off x="130867" y="3401607"/>
            <a:ext cx="15025203" cy="3279614"/>
          </a:xfrm>
          <a:prstGeom prst="rect">
            <a:avLst/>
          </a:prstGeom>
          <a:solidFill>
            <a:srgbClr val="18457A">
              <a:alpha val="75000"/>
            </a:srgbClr>
          </a:solidFill>
          <a:ln>
            <a:solidFill>
              <a:srgbClr val="18457A">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987236"/>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Image result for healthcare workers ip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2" y="5129305"/>
            <a:ext cx="8161866" cy="42636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2099" r="-218" b="28092"/>
          <a:stretch/>
        </p:blipFill>
        <p:spPr>
          <a:xfrm>
            <a:off x="-69974" y="1063066"/>
            <a:ext cx="8181036" cy="4070479"/>
          </a:xfrm>
          <a:prstGeom prst="rect">
            <a:avLst/>
          </a:prstGeom>
        </p:spPr>
      </p:pic>
      <p:sp>
        <p:nvSpPr>
          <p:cNvPr id="2" name="Rectangle 1"/>
          <p:cNvSpPr/>
          <p:nvPr/>
        </p:nvSpPr>
        <p:spPr>
          <a:xfrm>
            <a:off x="-51757" y="815829"/>
            <a:ext cx="8142223" cy="9383248"/>
          </a:xfrm>
          <a:prstGeom prst="rect">
            <a:avLst/>
          </a:prstGeom>
          <a:solidFill>
            <a:srgbClr val="18457A">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334"/>
          <p:cNvSpPr/>
          <p:nvPr/>
        </p:nvSpPr>
        <p:spPr>
          <a:xfrm flipH="1" flipV="1">
            <a:off x="8094871" y="959754"/>
            <a:ext cx="9777" cy="9498253"/>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
        <p:nvSpPr>
          <p:cNvPr id="14" name="Shape 332"/>
          <p:cNvSpPr/>
          <p:nvPr/>
        </p:nvSpPr>
        <p:spPr>
          <a:xfrm>
            <a:off x="672861" y="3499524"/>
            <a:ext cx="6452558" cy="256480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4000" b="1" dirty="0">
                <a:latin typeface="Helvetica" panose="020B0604020202020204" pitchFamily="34" charset="0"/>
                <a:cs typeface="Helvetica" panose="020B0604020202020204" pitchFamily="34" charset="0"/>
              </a:rPr>
              <a:t>2.</a:t>
            </a:r>
          </a:p>
          <a:p>
            <a:pPr algn="ctr"/>
            <a:r>
              <a:rPr lang="en-US" sz="4000" dirty="0">
                <a:latin typeface="Helvetica" panose="020B0604020202020204" pitchFamily="34" charset="0"/>
                <a:cs typeface="Helvetica" panose="020B0604020202020204" pitchFamily="34" charset="0"/>
              </a:rPr>
              <a:t>Increase basic digital literacy, especially among underrepresented groups </a:t>
            </a:r>
          </a:p>
        </p:txBody>
      </p:sp>
      <p:sp>
        <p:nvSpPr>
          <p:cNvPr id="8"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9" name="Shape 343"/>
          <p:cNvSpPr/>
          <p:nvPr/>
        </p:nvSpPr>
        <p:spPr>
          <a:xfrm>
            <a:off x="-1" y="131880"/>
            <a:ext cx="16256001"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Nashville should adopt two digital workforce training priorities</a:t>
            </a:r>
            <a:endParaRPr sz="4000" kern="0" dirty="0">
              <a:solidFill>
                <a:srgbClr val="FFFFFF"/>
              </a:solidFill>
              <a:latin typeface="Helvetica" panose="020B0604020202020204" pitchFamily="34" charset="0"/>
              <a:cs typeface="Helvetica" panose="020B0604020202020204" pitchFamily="34" charset="0"/>
            </a:endParaRPr>
          </a:p>
        </p:txBody>
      </p:sp>
      <p:sp>
        <p:nvSpPr>
          <p:cNvPr id="16" name="Rectangle 15"/>
          <p:cNvSpPr/>
          <p:nvPr/>
        </p:nvSpPr>
        <p:spPr>
          <a:xfrm>
            <a:off x="9598107" y="2413020"/>
            <a:ext cx="5640374" cy="5144998"/>
          </a:xfrm>
          <a:prstGeom prst="rect">
            <a:avLst/>
          </a:prstGeom>
        </p:spPr>
        <p:txBody>
          <a:bodyPr wrap="square">
            <a:spAutoFit/>
          </a:bodyPr>
          <a:lstStyle/>
          <a:p>
            <a:pPr marL="457200" indent="-457200">
              <a:spcBef>
                <a:spcPts val="390"/>
              </a:spcBef>
              <a:buFont typeface="Arial" panose="020B0604020202020204" pitchFamily="34" charset="0"/>
              <a:buChar char="•"/>
            </a:pPr>
            <a:r>
              <a:rPr lang="en-US" sz="3500" spc="-5" dirty="0">
                <a:solidFill>
                  <a:srgbClr val="FF9300"/>
                </a:solidFill>
                <a:latin typeface="Helvetica" panose="020B0604020202020204" pitchFamily="34" charset="0"/>
                <a:cs typeface="Helvetica" panose="020B0604020202020204" pitchFamily="34" charset="0"/>
              </a:rPr>
              <a:t>Launch</a:t>
            </a:r>
            <a:r>
              <a:rPr lang="en-US" sz="3500" spc="-5" dirty="0">
                <a:latin typeface="Helvetica" panose="020B0604020202020204" pitchFamily="34" charset="0"/>
                <a:cs typeface="Helvetica" panose="020B0604020202020204" pitchFamily="34" charset="0"/>
              </a:rPr>
              <a:t> compelling digital literacy campaigns</a:t>
            </a:r>
          </a:p>
          <a:p>
            <a:pPr marL="457200" indent="-457200">
              <a:spcBef>
                <a:spcPts val="390"/>
              </a:spcBef>
              <a:buFont typeface="Arial" panose="020B0604020202020204" pitchFamily="34" charset="0"/>
              <a:buChar char="•"/>
            </a:pPr>
            <a:endParaRPr lang="en-US" sz="3500" spc="-5" dirty="0">
              <a:latin typeface="Helvetica" panose="020B0604020202020204" pitchFamily="34" charset="0"/>
              <a:cs typeface="Helvetica" panose="020B0604020202020204" pitchFamily="34" charset="0"/>
            </a:endParaRPr>
          </a:p>
          <a:p>
            <a:pPr marL="457200" indent="-457200">
              <a:spcBef>
                <a:spcPts val="390"/>
              </a:spcBef>
              <a:buFont typeface="Arial" panose="020B0604020202020204" pitchFamily="34" charset="0"/>
              <a:buChar char="•"/>
            </a:pPr>
            <a:r>
              <a:rPr lang="en-US" sz="3500" spc="-5" dirty="0">
                <a:solidFill>
                  <a:srgbClr val="FF9300"/>
                </a:solidFill>
                <a:latin typeface="Helvetica" panose="020B0604020202020204" pitchFamily="34" charset="0"/>
                <a:cs typeface="Helvetica" panose="020B0604020202020204" pitchFamily="34" charset="0"/>
              </a:rPr>
              <a:t>Facilitate</a:t>
            </a:r>
            <a:r>
              <a:rPr lang="en-US" sz="3500" spc="-5" dirty="0">
                <a:latin typeface="Helvetica" panose="020B0604020202020204" pitchFamily="34" charset="0"/>
                <a:cs typeface="Helvetica" panose="020B0604020202020204" pitchFamily="34" charset="0"/>
              </a:rPr>
              <a:t> broader exposure to basic office productivity software</a:t>
            </a:r>
          </a:p>
          <a:p>
            <a:pPr marL="457200" indent="-457200">
              <a:spcBef>
                <a:spcPts val="390"/>
              </a:spcBef>
              <a:buFont typeface="Arial" panose="020B0604020202020204" pitchFamily="34" charset="0"/>
              <a:buChar char="•"/>
            </a:pPr>
            <a:endParaRPr lang="en-US" sz="3500" spc="-5" dirty="0">
              <a:latin typeface="Helvetica" panose="020B0604020202020204" pitchFamily="34" charset="0"/>
              <a:cs typeface="Helvetica" panose="020B0604020202020204" pitchFamily="34" charset="0"/>
            </a:endParaRPr>
          </a:p>
          <a:p>
            <a:pPr marL="457200" indent="-457200">
              <a:spcBef>
                <a:spcPts val="390"/>
              </a:spcBef>
              <a:buFont typeface="Arial" panose="020B0604020202020204" pitchFamily="34" charset="0"/>
              <a:buChar char="•"/>
            </a:pPr>
            <a:r>
              <a:rPr lang="en-US" sz="3500" spc="-5" dirty="0">
                <a:solidFill>
                  <a:srgbClr val="FF9300"/>
                </a:solidFill>
                <a:latin typeface="Helvetica" panose="020B0604020202020204" pitchFamily="34" charset="0"/>
                <a:cs typeface="Helvetica" panose="020B0604020202020204" pitchFamily="34" charset="0"/>
              </a:rPr>
              <a:t>Scale-up hands-on </a:t>
            </a:r>
            <a:r>
              <a:rPr lang="en-US" sz="3500" spc="-5" dirty="0">
                <a:latin typeface="Helvetica" panose="020B0604020202020204" pitchFamily="34" charset="0"/>
                <a:cs typeface="Helvetica" panose="020B0604020202020204" pitchFamily="34" charset="0"/>
              </a:rPr>
              <a:t>digital experiences</a:t>
            </a:r>
          </a:p>
        </p:txBody>
      </p:sp>
    </p:spTree>
    <p:extLst>
      <p:ext uri="{BB962C8B-B14F-4D97-AF65-F5344CB8AC3E}">
        <p14:creationId xmlns:p14="http://schemas.microsoft.com/office/powerpoint/2010/main" val="3934843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healthcare workers ip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102" y="5119851"/>
            <a:ext cx="8161866" cy="42636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2099" r="-218" b="28092"/>
          <a:stretch/>
        </p:blipFill>
        <p:spPr>
          <a:xfrm>
            <a:off x="8087660" y="1053612"/>
            <a:ext cx="8181036" cy="4070479"/>
          </a:xfrm>
          <a:prstGeom prst="rect">
            <a:avLst/>
          </a:prstGeom>
        </p:spPr>
      </p:pic>
      <p:sp>
        <p:nvSpPr>
          <p:cNvPr id="17" name="Rectangle 16"/>
          <p:cNvSpPr/>
          <p:nvPr/>
        </p:nvSpPr>
        <p:spPr>
          <a:xfrm>
            <a:off x="8070075" y="1036039"/>
            <a:ext cx="8512217" cy="9383248"/>
          </a:xfrm>
          <a:prstGeom prst="rect">
            <a:avLst/>
          </a:prstGeom>
          <a:solidFill>
            <a:srgbClr val="18457A">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itadel office"/>
          <p:cNvPicPr>
            <a:picLocks noChangeAspect="1" noChangeArrowheads="1"/>
          </p:cNvPicPr>
          <p:nvPr/>
        </p:nvPicPr>
        <p:blipFill rotWithShape="1">
          <a:blip r:embed="rId5">
            <a:extLst>
              <a:ext uri="{28A0092B-C50C-407E-A947-70E740481C1C}">
                <a14:useLocalDpi xmlns:a14="http://schemas.microsoft.com/office/drawing/2010/main" val="0"/>
              </a:ext>
            </a:extLst>
          </a:blip>
          <a:srcRect l="-428" t="7388" r="-428" b="1998"/>
          <a:stretch/>
        </p:blipFill>
        <p:spPr bwMode="auto">
          <a:xfrm>
            <a:off x="-51757" y="1035171"/>
            <a:ext cx="8124972" cy="41061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tech workplac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149"/>
          <a:stretch/>
        </p:blipFill>
        <p:spPr bwMode="auto">
          <a:xfrm>
            <a:off x="-9777" y="5124091"/>
            <a:ext cx="8065738" cy="46062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1757" y="815829"/>
            <a:ext cx="8142223" cy="9383248"/>
          </a:xfrm>
          <a:prstGeom prst="rect">
            <a:avLst/>
          </a:prstGeom>
          <a:solidFill>
            <a:srgbClr val="18457A">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334"/>
          <p:cNvSpPr/>
          <p:nvPr/>
        </p:nvSpPr>
        <p:spPr>
          <a:xfrm flipH="1" flipV="1">
            <a:off x="8094871" y="959754"/>
            <a:ext cx="9777" cy="9498253"/>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
        <p:nvSpPr>
          <p:cNvPr id="14" name="Shape 332"/>
          <p:cNvSpPr/>
          <p:nvPr/>
        </p:nvSpPr>
        <p:spPr>
          <a:xfrm>
            <a:off x="1723292" y="3807301"/>
            <a:ext cx="13567508" cy="19492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endParaRPr lang="en-US" sz="4000" b="1" dirty="0" smtClean="0">
              <a:latin typeface="Helvetica" panose="020B0604020202020204" pitchFamily="34" charset="0"/>
              <a:cs typeface="Helvetica" panose="020B0604020202020204" pitchFamily="34" charset="0"/>
            </a:endParaRPr>
          </a:p>
          <a:p>
            <a:pPr algn="ctr"/>
            <a:r>
              <a:rPr lang="en-US" sz="4000" dirty="0" smtClean="0">
                <a:latin typeface="Helvetica" panose="020B0604020202020204" pitchFamily="34" charset="0"/>
                <a:cs typeface="Helvetica" panose="020B0604020202020204" pitchFamily="34" charset="0"/>
              </a:rPr>
              <a:t>Emphasize adaptability, creativity, continuous learning, and  social skills over rote information processing</a:t>
            </a:r>
            <a:endParaRPr sz="4000" dirty="0">
              <a:latin typeface="Helvetica" panose="020B0604020202020204" pitchFamily="34" charset="0"/>
              <a:cs typeface="Helvetica" panose="020B0604020202020204" pitchFamily="34" charset="0"/>
            </a:endParaRPr>
          </a:p>
        </p:txBody>
      </p:sp>
      <p:sp>
        <p:nvSpPr>
          <p:cNvPr id="8"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9" name="Shape 343"/>
          <p:cNvSpPr/>
          <p:nvPr/>
        </p:nvSpPr>
        <p:spPr>
          <a:xfrm>
            <a:off x="-1" y="131880"/>
            <a:ext cx="16256001" cy="683949"/>
          </a:xfrm>
          <a:prstGeom prst="rect">
            <a:avLst/>
          </a:prstGeom>
          <a:ln w="12700">
            <a:miter lim="400000"/>
          </a:ln>
          <a:extLst>
            <a:ext uri="{C572A759-6A51-4108-AA02-DFA0A04FC94B}">
              <ma14:wrappingTextBoxFlag xmlns:ma14="http://schemas.microsoft.com/office/mac/drawingml/2011/main" xmlns=""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Finally: Cultivate what is “uniquely human”</a:t>
            </a:r>
            <a:endParaRPr sz="4000" kern="0" dirty="0">
              <a:solidFill>
                <a:srgbClr val="FFFFFF"/>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20245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85900" y="4937375"/>
            <a:ext cx="647700" cy="520700"/>
          </a:xfrm>
          <a:prstGeom prst="rect">
            <a:avLst/>
          </a:prstGeom>
          <a:blipFill>
            <a:blip r:embed="rId3"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4" name="object 4"/>
          <p:cNvSpPr txBox="1"/>
          <p:nvPr/>
        </p:nvSpPr>
        <p:spPr>
          <a:xfrm>
            <a:off x="825500" y="2371975"/>
            <a:ext cx="15189200" cy="3159839"/>
          </a:xfrm>
          <a:prstGeom prst="rect">
            <a:avLst/>
          </a:prstGeom>
        </p:spPr>
        <p:txBody>
          <a:bodyPr vert="horz" wrap="square" lIns="0" tIns="0" rIns="0" bIns="0" rtlCol="0">
            <a:spAutoFit/>
          </a:bodyPr>
          <a:lstStyle/>
          <a:p>
            <a:pPr marL="711200" marR="5544185" algn="l">
              <a:lnSpc>
                <a:spcPts val="4000"/>
              </a:lnSpc>
            </a:pPr>
            <a:r>
              <a:rPr lang="en-US" sz="3600" spc="-50" dirty="0">
                <a:solidFill>
                  <a:schemeClr val="bg1"/>
                </a:solidFill>
                <a:latin typeface="Helvetica" panose="020B0604020202020204" pitchFamily="34" charset="0"/>
                <a:cs typeface="Helvetica" panose="020B0604020202020204" pitchFamily="34" charset="0"/>
              </a:rPr>
              <a:t>Mark Muro</a:t>
            </a:r>
          </a:p>
          <a:p>
            <a:pPr marL="711200" marR="5544185" algn="l">
              <a:lnSpc>
                <a:spcPts val="4000"/>
              </a:lnSpc>
            </a:pPr>
            <a:r>
              <a:rPr sz="3600" spc="-90" dirty="0">
                <a:solidFill>
                  <a:schemeClr val="bg1"/>
                </a:solidFill>
                <a:latin typeface="Helvetica" panose="020B0604020202020204" pitchFamily="34" charset="0"/>
                <a:cs typeface="Helvetica" panose="020B0604020202020204" pitchFamily="34" charset="0"/>
              </a:rPr>
              <a:t>Senior</a:t>
            </a:r>
            <a:r>
              <a:rPr lang="en-US" sz="3600" spc="-100" dirty="0">
                <a:solidFill>
                  <a:schemeClr val="bg1"/>
                </a:solidFill>
                <a:latin typeface="Helvetica" panose="020B0604020202020204" pitchFamily="34" charset="0"/>
                <a:cs typeface="Helvetica" panose="020B0604020202020204" pitchFamily="34" charset="0"/>
              </a:rPr>
              <a:t>  F</a:t>
            </a:r>
            <a:r>
              <a:rPr sz="3600" spc="-100" dirty="0">
                <a:solidFill>
                  <a:schemeClr val="bg1"/>
                </a:solidFill>
                <a:latin typeface="Helvetica" panose="020B0604020202020204" pitchFamily="34" charset="0"/>
                <a:cs typeface="Helvetica" panose="020B0604020202020204" pitchFamily="34" charset="0"/>
              </a:rPr>
              <a:t>ellow</a:t>
            </a:r>
            <a:r>
              <a:rPr lang="en-US" sz="3600" spc="-100" dirty="0">
                <a:solidFill>
                  <a:schemeClr val="bg1"/>
                </a:solidFill>
                <a:latin typeface="Helvetica" panose="020B0604020202020204" pitchFamily="34" charset="0"/>
                <a:cs typeface="Helvetica" panose="020B0604020202020204" pitchFamily="34" charset="0"/>
              </a:rPr>
              <a:t> </a:t>
            </a:r>
            <a:endParaRPr lang="en-US" sz="3600" spc="-100" dirty="0" smtClean="0">
              <a:solidFill>
                <a:schemeClr val="bg1"/>
              </a:solidFill>
              <a:latin typeface="Helvetica" panose="020B0604020202020204" pitchFamily="34" charset="0"/>
              <a:cs typeface="Helvetica" panose="020B0604020202020204" pitchFamily="34" charset="0"/>
            </a:endParaRPr>
          </a:p>
          <a:p>
            <a:pPr marL="711200" marR="5544185" algn="l">
              <a:lnSpc>
                <a:spcPts val="4000"/>
              </a:lnSpc>
            </a:pPr>
            <a:r>
              <a:rPr sz="3600" spc="-45" dirty="0" smtClean="0">
                <a:solidFill>
                  <a:schemeClr val="bg1"/>
                </a:solidFill>
                <a:latin typeface="Helvetica" panose="020B0604020202020204" pitchFamily="34" charset="0"/>
                <a:cs typeface="Helvetica" panose="020B0604020202020204" pitchFamily="34" charset="0"/>
              </a:rPr>
              <a:t>Metropolitan </a:t>
            </a:r>
            <a:r>
              <a:rPr sz="3600" spc="-80" dirty="0">
                <a:solidFill>
                  <a:schemeClr val="bg1"/>
                </a:solidFill>
                <a:latin typeface="Helvetica" panose="020B0604020202020204" pitchFamily="34" charset="0"/>
                <a:cs typeface="Helvetica" panose="020B0604020202020204" pitchFamily="34" charset="0"/>
              </a:rPr>
              <a:t>Policy </a:t>
            </a:r>
            <a:r>
              <a:rPr sz="3600" spc="-70" dirty="0">
                <a:solidFill>
                  <a:schemeClr val="bg1"/>
                </a:solidFill>
                <a:latin typeface="Helvetica" panose="020B0604020202020204" pitchFamily="34" charset="0"/>
                <a:cs typeface="Helvetica" panose="020B0604020202020204" pitchFamily="34" charset="0"/>
              </a:rPr>
              <a:t>Program </a:t>
            </a:r>
            <a:r>
              <a:rPr sz="3600" spc="-35" dirty="0" smtClean="0">
                <a:solidFill>
                  <a:schemeClr val="bg1"/>
                </a:solidFill>
                <a:latin typeface="Helvetica" panose="020B0604020202020204" pitchFamily="34" charset="0"/>
                <a:cs typeface="Helvetica" panose="020B0604020202020204" pitchFamily="34" charset="0"/>
              </a:rPr>
              <a:t>at</a:t>
            </a:r>
            <a:r>
              <a:rPr lang="en-US" sz="3600" spc="-35" dirty="0" smtClean="0">
                <a:solidFill>
                  <a:schemeClr val="bg1"/>
                </a:solidFill>
                <a:latin typeface="Helvetica" panose="020B0604020202020204" pitchFamily="34" charset="0"/>
                <a:cs typeface="Helvetica" panose="020B0604020202020204" pitchFamily="34" charset="0"/>
              </a:rPr>
              <a:t> </a:t>
            </a:r>
            <a:r>
              <a:rPr sz="3600" spc="-45" dirty="0" smtClean="0">
                <a:solidFill>
                  <a:schemeClr val="bg1"/>
                </a:solidFill>
                <a:latin typeface="Helvetica" panose="020B0604020202020204" pitchFamily="34" charset="0"/>
                <a:cs typeface="Helvetica" panose="020B0604020202020204" pitchFamily="34" charset="0"/>
              </a:rPr>
              <a:t>Brookings</a:t>
            </a:r>
            <a:endParaRPr lang="en-US" sz="3600" spc="-45" dirty="0">
              <a:solidFill>
                <a:schemeClr val="bg1"/>
              </a:solidFill>
              <a:latin typeface="Helvetica" panose="020B0604020202020204" pitchFamily="34" charset="0"/>
              <a:cs typeface="Helvetica" panose="020B0604020202020204" pitchFamily="34" charset="0"/>
            </a:endParaRPr>
          </a:p>
          <a:p>
            <a:pPr marL="711200" marR="5544185" algn="l">
              <a:lnSpc>
                <a:spcPts val="4000"/>
              </a:lnSpc>
            </a:pPr>
            <a:r>
              <a:rPr lang="en-US" sz="3600" b="0" spc="-80" dirty="0">
                <a:solidFill>
                  <a:schemeClr val="bg1"/>
                </a:solidFill>
                <a:latin typeface="Helvetica" panose="020B0604020202020204" pitchFamily="34" charset="0"/>
                <a:cs typeface="Helvetica" panose="020B0604020202020204" pitchFamily="34" charset="0"/>
              </a:rPr>
              <a:t>mmuro@brookings.edu</a:t>
            </a:r>
            <a:endParaRPr lang="en-US" sz="3600" spc="-120" dirty="0">
              <a:solidFill>
                <a:schemeClr val="bg1"/>
              </a:solidFill>
              <a:latin typeface="Helvetica" panose="020B0604020202020204" pitchFamily="34" charset="0"/>
              <a:cs typeface="Helvetica" panose="020B0604020202020204" pitchFamily="34" charset="0"/>
            </a:endParaRPr>
          </a:p>
          <a:p>
            <a:pPr marL="12700" indent="1485900" algn="l">
              <a:lnSpc>
                <a:spcPct val="100000"/>
              </a:lnSpc>
            </a:pPr>
            <a:endParaRPr lang="en-US" sz="3600" spc="-120" dirty="0">
              <a:solidFill>
                <a:schemeClr val="bg1"/>
              </a:solidFill>
              <a:latin typeface="Helvetica" panose="020B0604020202020204" pitchFamily="34" charset="0"/>
              <a:cs typeface="Helvetica" panose="020B0604020202020204" pitchFamily="34" charset="0"/>
            </a:endParaRPr>
          </a:p>
          <a:p>
            <a:pPr marL="12700" indent="1485900" algn="l">
              <a:lnSpc>
                <a:spcPct val="100000"/>
              </a:lnSpc>
            </a:pPr>
            <a:r>
              <a:rPr sz="3600" spc="-120" dirty="0">
                <a:solidFill>
                  <a:schemeClr val="bg1"/>
                </a:solidFill>
                <a:latin typeface="Helvetica" panose="020B0604020202020204" pitchFamily="34" charset="0"/>
                <a:cs typeface="Helvetica" panose="020B0604020202020204" pitchFamily="34" charset="0"/>
              </a:rPr>
              <a:t>@</a:t>
            </a:r>
            <a:r>
              <a:rPr lang="en-US" sz="3600" spc="-120" dirty="0">
                <a:solidFill>
                  <a:schemeClr val="bg1"/>
                </a:solidFill>
                <a:latin typeface="Helvetica" panose="020B0604020202020204" pitchFamily="34" charset="0"/>
                <a:cs typeface="Helvetica" panose="020B0604020202020204" pitchFamily="34" charset="0"/>
              </a:rPr>
              <a:t>markmuro1</a:t>
            </a:r>
            <a:endParaRPr sz="3900" dirty="0">
              <a:solidFill>
                <a:schemeClr val="bg1"/>
              </a:solidFill>
              <a:latin typeface="Helvetica" panose="020B0604020202020204" pitchFamily="34" charset="0"/>
              <a:cs typeface="Helvetica" panose="020B0604020202020204" pitchFamily="34" charset="0"/>
            </a:endParaRPr>
          </a:p>
        </p:txBody>
      </p:sp>
      <p:sp>
        <p:nvSpPr>
          <p:cNvPr id="5" name="object 5"/>
          <p:cNvSpPr txBox="1">
            <a:spLocks noGrp="1"/>
          </p:cNvSpPr>
          <p:nvPr>
            <p:ph type="title"/>
          </p:nvPr>
        </p:nvSpPr>
        <p:spPr>
          <a:xfrm>
            <a:off x="825500" y="1521611"/>
            <a:ext cx="7833308" cy="677108"/>
          </a:xfrm>
          <a:prstGeom prst="rect">
            <a:avLst/>
          </a:prstGeom>
        </p:spPr>
        <p:txBody>
          <a:bodyPr vert="horz" wrap="square" lIns="0" tIns="0" rIns="0" bIns="0" rtlCol="0">
            <a:spAutoFit/>
          </a:bodyPr>
          <a:lstStyle/>
          <a:p>
            <a:pPr marL="12700" algn="l">
              <a:lnSpc>
                <a:spcPct val="100000"/>
              </a:lnSpc>
            </a:pPr>
            <a:r>
              <a:rPr lang="en-US" sz="4400" spc="10" dirty="0">
                <a:solidFill>
                  <a:srgbClr val="F49232"/>
                </a:solidFill>
                <a:latin typeface="Helvetica" panose="020B0604020202020204" pitchFamily="34" charset="0"/>
                <a:cs typeface="Helvetica" panose="020B0604020202020204" pitchFamily="34" charset="0"/>
              </a:rPr>
              <a:t>For </a:t>
            </a:r>
            <a:r>
              <a:rPr lang="en-US" sz="4400" spc="10" dirty="0">
                <a:solidFill>
                  <a:srgbClr val="FF9300"/>
                </a:solidFill>
                <a:latin typeface="Helvetica" panose="020B0604020202020204" pitchFamily="34" charset="0"/>
                <a:cs typeface="Helvetica" panose="020B0604020202020204" pitchFamily="34" charset="0"/>
              </a:rPr>
              <a:t>more</a:t>
            </a:r>
            <a:r>
              <a:rPr lang="en-US" sz="4400" spc="10" dirty="0">
                <a:solidFill>
                  <a:srgbClr val="F49232"/>
                </a:solidFill>
                <a:latin typeface="Helvetica" panose="020B0604020202020204" pitchFamily="34" charset="0"/>
                <a:cs typeface="Helvetica" panose="020B0604020202020204" pitchFamily="34" charset="0"/>
              </a:rPr>
              <a:t> information</a:t>
            </a:r>
            <a:r>
              <a:rPr sz="4400" spc="10" dirty="0">
                <a:solidFill>
                  <a:srgbClr val="F49232"/>
                </a:solidFill>
                <a:latin typeface="Helvetica" panose="020B0604020202020204" pitchFamily="34" charset="0"/>
                <a:cs typeface="Helvetica" panose="020B0604020202020204" pitchFamily="34" charset="0"/>
              </a:rPr>
              <a:t>:</a:t>
            </a:r>
            <a:endParaRPr sz="4400" dirty="0">
              <a:solidFill>
                <a:srgbClr val="F4923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986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293"/>
            <a:ext cx="16256000" cy="9165293"/>
          </a:xfrm>
          <a:prstGeom prst="rect">
            <a:avLst/>
          </a:prstGeom>
        </p:spPr>
      </p:pic>
      <p:sp>
        <p:nvSpPr>
          <p:cNvPr id="2" name="Rectangle 1"/>
          <p:cNvSpPr/>
          <p:nvPr/>
        </p:nvSpPr>
        <p:spPr>
          <a:xfrm>
            <a:off x="-104274" y="-119889"/>
            <a:ext cx="16464547" cy="7708918"/>
          </a:xfrm>
          <a:prstGeom prst="rect">
            <a:avLst/>
          </a:prstGeom>
          <a:solidFill>
            <a:srgbClr val="18457A">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Shape 211"/>
          <p:cNvSpPr/>
          <p:nvPr/>
        </p:nvSpPr>
        <p:spPr>
          <a:xfrm>
            <a:off x="-208547" y="7602183"/>
            <a:ext cx="17004631" cy="1656136"/>
          </a:xfrm>
          <a:prstGeom prst="rect">
            <a:avLst/>
          </a:prstGeom>
          <a:solidFill>
            <a:srgbClr val="4F81BF"/>
          </a:solidFill>
          <a:ln w="12700" cap="flat">
            <a:noFill/>
            <a:miter lim="400000"/>
          </a:ln>
          <a:effectLst>
            <a:outerShdw blurRad="800100" dist="204271" dir="2061288" rotWithShape="0">
              <a:srgbClr val="000000">
                <a:alpha val="10079"/>
              </a:srgbClr>
            </a:outerShdw>
          </a:effectLst>
        </p:spPr>
        <p:txBody>
          <a:bodyPr wrap="square" lIns="33867" tIns="33867" rIns="33867" bIns="33867" numCol="1" anchor="ctr">
            <a:noAutofit/>
          </a:bodyP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212" name="Shape 212"/>
          <p:cNvSpPr/>
          <p:nvPr/>
        </p:nvSpPr>
        <p:spPr>
          <a:xfrm>
            <a:off x="259983" y="7544428"/>
            <a:ext cx="7316349" cy="10943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3867" tIns="33867" rIns="33867" bIns="33867" numCol="1" anchor="ctr">
            <a:spAutoFit/>
          </a:bodyPr>
          <a:lstStyle/>
          <a:p>
            <a:pPr defTabSz="546127" hangingPunct="0">
              <a:defRPr sz="5500">
                <a:latin typeface="Interstate Regular"/>
                <a:ea typeface="Interstate Regular"/>
                <a:cs typeface="Interstate Regular"/>
                <a:sym typeface="Interstate Regular"/>
              </a:defRPr>
            </a:pPr>
            <a:r>
              <a:rPr lang="en-US" sz="3667" kern="0" dirty="0">
                <a:solidFill>
                  <a:srgbClr val="FFFFFF"/>
                </a:solidFill>
                <a:latin typeface="Helvetica" panose="020B0604020202020204" pitchFamily="34" charset="0"/>
                <a:cs typeface="Helvetica" panose="020B0604020202020204" pitchFamily="34" charset="0"/>
                <a:sym typeface="Interstate Regular"/>
              </a:rPr>
              <a:t>Mark Muro</a:t>
            </a:r>
            <a:endParaRPr sz="3667" kern="0" dirty="0">
              <a:solidFill>
                <a:srgbClr val="FFFFFF"/>
              </a:solidFill>
              <a:latin typeface="Helvetica" panose="020B0604020202020204" pitchFamily="34" charset="0"/>
              <a:cs typeface="Helvetica" panose="020B0604020202020204" pitchFamily="34" charset="0"/>
              <a:sym typeface="Interstate Regular"/>
            </a:endParaRPr>
          </a:p>
          <a:p>
            <a:pPr defTabSz="546127" hangingPunct="0">
              <a:defRPr sz="4500">
                <a:latin typeface="Interstate Light"/>
                <a:ea typeface="Interstate Light"/>
                <a:cs typeface="Interstate Light"/>
                <a:sym typeface="Interstate Light"/>
              </a:defRPr>
            </a:pPr>
            <a:r>
              <a:rPr sz="3000" kern="0" dirty="0">
                <a:solidFill>
                  <a:srgbClr val="FFFFFF"/>
                </a:solidFill>
                <a:latin typeface="Helvetica" panose="020B0604020202020204" pitchFamily="34" charset="0"/>
                <a:cs typeface="Helvetica" panose="020B0604020202020204" pitchFamily="34" charset="0"/>
                <a:sym typeface="Interstate Light"/>
              </a:rPr>
              <a:t>Brookings Metropolitan Policy Program</a:t>
            </a:r>
          </a:p>
        </p:txBody>
      </p:sp>
      <p:sp>
        <p:nvSpPr>
          <p:cNvPr id="213" name="Shape 213"/>
          <p:cNvSpPr/>
          <p:nvPr/>
        </p:nvSpPr>
        <p:spPr>
          <a:xfrm>
            <a:off x="8647829" y="7826655"/>
            <a:ext cx="7300483" cy="10943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3867" tIns="33867" rIns="33867" bIns="33867" numCol="1" anchor="ctr">
            <a:spAutoFit/>
          </a:bodyPr>
          <a:lstStyle/>
          <a:p>
            <a:pPr algn="r" defTabSz="546127" hangingPunct="0">
              <a:defRPr sz="5500">
                <a:latin typeface="Interstate Regular"/>
                <a:ea typeface="Interstate Regular"/>
                <a:cs typeface="Interstate Regular"/>
                <a:sym typeface="Interstate Regular"/>
              </a:defRPr>
            </a:pPr>
            <a:r>
              <a:rPr lang="en-US" sz="3667" kern="0" dirty="0" smtClean="0">
                <a:solidFill>
                  <a:srgbClr val="FFFFFF"/>
                </a:solidFill>
                <a:latin typeface="Helvetica" panose="020B0604020202020204" pitchFamily="34" charset="0"/>
                <a:cs typeface="Helvetica" panose="020B0604020202020204" pitchFamily="34" charset="0"/>
                <a:sym typeface="Interstate Regular"/>
              </a:rPr>
              <a:t>Nashville</a:t>
            </a:r>
            <a:endParaRPr sz="3667" kern="0" dirty="0">
              <a:solidFill>
                <a:srgbClr val="FFFFFF"/>
              </a:solidFill>
              <a:latin typeface="Helvetica" panose="020B0604020202020204" pitchFamily="34" charset="0"/>
              <a:cs typeface="Helvetica" panose="020B0604020202020204" pitchFamily="34" charset="0"/>
              <a:sym typeface="Interstate Regular"/>
            </a:endParaRPr>
          </a:p>
          <a:p>
            <a:pPr algn="r" defTabSz="546127" hangingPunct="0">
              <a:defRPr sz="4500">
                <a:latin typeface="Interstate Light"/>
                <a:ea typeface="Interstate Light"/>
                <a:cs typeface="Interstate Light"/>
                <a:sym typeface="Interstate Light"/>
              </a:defRPr>
            </a:pPr>
            <a:r>
              <a:rPr lang="en-US" sz="3000" kern="0" smtClean="0">
                <a:solidFill>
                  <a:srgbClr val="FFFFFF"/>
                </a:solidFill>
                <a:latin typeface="Helvetica" panose="020B0604020202020204" pitchFamily="34" charset="0"/>
                <a:cs typeface="Helvetica" panose="020B0604020202020204" pitchFamily="34" charset="0"/>
                <a:sym typeface="Interstate Light"/>
              </a:rPr>
              <a:t>July 21, </a:t>
            </a:r>
            <a:r>
              <a:rPr lang="en-US" sz="3000" kern="0" dirty="0" smtClean="0">
                <a:solidFill>
                  <a:srgbClr val="FFFFFF"/>
                </a:solidFill>
                <a:latin typeface="Helvetica" panose="020B0604020202020204" pitchFamily="34" charset="0"/>
                <a:cs typeface="Helvetica" panose="020B0604020202020204" pitchFamily="34" charset="0"/>
                <a:sym typeface="Interstate Light"/>
              </a:rPr>
              <a:t>2017</a:t>
            </a:r>
            <a:endParaRPr sz="3000" kern="0" dirty="0">
              <a:solidFill>
                <a:srgbClr val="FFFFFF"/>
              </a:solidFill>
              <a:latin typeface="Helvetica" panose="020B0604020202020204" pitchFamily="34" charset="0"/>
              <a:cs typeface="Helvetica" panose="020B0604020202020204" pitchFamily="34" charset="0"/>
              <a:sym typeface="Interstate Light"/>
            </a:endParaRPr>
          </a:p>
        </p:txBody>
      </p:sp>
      <p:sp>
        <p:nvSpPr>
          <p:cNvPr id="214" name="Shape 214"/>
          <p:cNvSpPr/>
          <p:nvPr/>
        </p:nvSpPr>
        <p:spPr>
          <a:xfrm>
            <a:off x="2646007" y="2668258"/>
            <a:ext cx="10964006" cy="18125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3867" tIns="33867" rIns="33867" bIns="33867" numCol="1" anchor="ctr">
            <a:spAutoFit/>
          </a:bodyPr>
          <a:lstStyle/>
          <a:p>
            <a:pPr algn="ctr" defTabSz="546127" hangingPunct="0">
              <a:defRPr sz="15000">
                <a:latin typeface="Interstate Regular"/>
                <a:ea typeface="Interstate Regular"/>
                <a:cs typeface="Interstate Regular"/>
                <a:sym typeface="Interstate Regular"/>
              </a:defRPr>
            </a:pPr>
            <a:r>
              <a:rPr lang="en-US" sz="7334" kern="0" dirty="0" smtClean="0">
                <a:solidFill>
                  <a:srgbClr val="FFFFFF"/>
                </a:solidFill>
                <a:latin typeface="Interstate Regular"/>
                <a:sym typeface="Interstate Regular"/>
              </a:rPr>
              <a:t>Digitalization</a:t>
            </a:r>
            <a:endParaRPr sz="7334" kern="0" dirty="0">
              <a:solidFill>
                <a:srgbClr val="FFFFFF"/>
              </a:solidFill>
              <a:latin typeface="Helvetica" panose="020B0604020202020204" pitchFamily="34" charset="0"/>
              <a:cs typeface="Helvetica" panose="020B0604020202020204" pitchFamily="34" charset="0"/>
              <a:sym typeface="Interstate Regular"/>
            </a:endParaRPr>
          </a:p>
          <a:p>
            <a:pPr algn="ctr" defTabSz="546127" hangingPunct="0">
              <a:defRPr sz="6000">
                <a:latin typeface="Interstate Regular"/>
                <a:ea typeface="Interstate Regular"/>
                <a:cs typeface="Interstate Regular"/>
                <a:sym typeface="Interstate Regular"/>
              </a:defRPr>
            </a:pPr>
            <a:r>
              <a:rPr lang="en-US" sz="4000" kern="0" dirty="0">
                <a:solidFill>
                  <a:srgbClr val="FFFFFF"/>
                </a:solidFill>
                <a:latin typeface="Helvetica" panose="020B0604020202020204" pitchFamily="34" charset="0"/>
                <a:cs typeface="Helvetica" panose="020B0604020202020204" pitchFamily="34" charset="0"/>
                <a:sym typeface="Interstate Regular"/>
              </a:rPr>
              <a:t>a</a:t>
            </a:r>
            <a:r>
              <a:rPr lang="en-US" sz="4000" kern="0" dirty="0" smtClean="0">
                <a:solidFill>
                  <a:srgbClr val="FFFFFF"/>
                </a:solidFill>
                <a:latin typeface="Helvetica" panose="020B0604020202020204" pitchFamily="34" charset="0"/>
                <a:cs typeface="Helvetica" panose="020B0604020202020204" pitchFamily="34" charset="0"/>
                <a:sym typeface="Interstate Regular"/>
              </a:rPr>
              <a:t>nd the new workforce imperatives for Nashville</a:t>
            </a:r>
            <a:endParaRPr sz="4000" kern="0" dirty="0">
              <a:solidFill>
                <a:srgbClr val="FFFFFF"/>
              </a:solidFill>
              <a:latin typeface="Helvetica" panose="020B0604020202020204" pitchFamily="34" charset="0"/>
              <a:cs typeface="Helvetica" panose="020B0604020202020204" pitchFamily="34" charset="0"/>
              <a:sym typeface="Interstate Regular"/>
            </a:endParaRPr>
          </a:p>
        </p:txBody>
      </p:sp>
      <p:grpSp>
        <p:nvGrpSpPr>
          <p:cNvPr id="218" name="Group 218"/>
          <p:cNvGrpSpPr/>
          <p:nvPr/>
        </p:nvGrpSpPr>
        <p:grpSpPr>
          <a:xfrm>
            <a:off x="178709" y="8500838"/>
            <a:ext cx="3152078" cy="770635"/>
            <a:chOff x="0" y="0"/>
            <a:chExt cx="4728115" cy="1155951"/>
          </a:xfrm>
        </p:grpSpPr>
        <p:pic>
          <p:nvPicPr>
            <p:cNvPr id="216" name="TwitterLogo_white.png"/>
            <p:cNvPicPr>
              <a:picLocks noChangeAspect="1"/>
            </p:cNvPicPr>
            <p:nvPr/>
          </p:nvPicPr>
          <p:blipFill>
            <a:blip r:embed="rId3">
              <a:extLst/>
            </a:blip>
            <a:stretch>
              <a:fillRect/>
            </a:stretch>
          </p:blipFill>
          <p:spPr>
            <a:xfrm>
              <a:off x="0" y="0"/>
              <a:ext cx="1155951" cy="1155951"/>
            </a:xfrm>
            <a:prstGeom prst="rect">
              <a:avLst/>
            </a:prstGeom>
            <a:ln w="12700" cap="flat">
              <a:noFill/>
              <a:miter lim="400000"/>
            </a:ln>
            <a:effectLst/>
          </p:spPr>
        </p:pic>
        <p:sp>
          <p:nvSpPr>
            <p:cNvPr id="217" name="Shape 217"/>
            <p:cNvSpPr/>
            <p:nvPr/>
          </p:nvSpPr>
          <p:spPr>
            <a:xfrm>
              <a:off x="987509" y="180432"/>
              <a:ext cx="3740606" cy="795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3867" tIns="33867" rIns="33867" bIns="33867" numCol="1" anchor="ctr">
              <a:spAutoFit/>
            </a:bodyPr>
            <a:lstStyle>
              <a:lvl1pPr algn="l">
                <a:defRPr sz="4500">
                  <a:latin typeface="Interstate Regular"/>
                  <a:ea typeface="Interstate Regular"/>
                  <a:cs typeface="Interstate Regular"/>
                  <a:sym typeface="Interstate Regular"/>
                </a:defRPr>
              </a:lvl1pPr>
            </a:lstStyle>
            <a:p>
              <a:pPr defTabSz="546127" hangingPunct="0"/>
              <a:r>
                <a:rPr sz="3000" b="1" kern="0" dirty="0">
                  <a:solidFill>
                    <a:srgbClr val="FFFFFF"/>
                  </a:solidFill>
                  <a:latin typeface="Helvetica" panose="020B0604020202020204" pitchFamily="34" charset="0"/>
                  <a:cs typeface="Helvetica" panose="020B0604020202020204" pitchFamily="34" charset="0"/>
                </a:rPr>
                <a:t>@</a:t>
              </a:r>
              <a:r>
                <a:rPr lang="en-US" sz="3000" b="1" kern="0" dirty="0">
                  <a:solidFill>
                    <a:srgbClr val="FFFFFF"/>
                  </a:solidFill>
                  <a:latin typeface="Helvetica" panose="020B0604020202020204" pitchFamily="34" charset="0"/>
                  <a:cs typeface="Helvetica" panose="020B0604020202020204" pitchFamily="34" charset="0"/>
                </a:rPr>
                <a:t>MarkMuro1</a:t>
              </a:r>
              <a:endParaRPr sz="3000" b="1" kern="0" dirty="0">
                <a:solidFill>
                  <a:srgbClr val="FFFFFF"/>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187994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p:nvPr/>
        </p:nvSpPr>
        <p:spPr>
          <a:xfrm>
            <a:off x="6348731" y="7080438"/>
            <a:ext cx="5139640" cy="10443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368300">
              <a:lnSpc>
                <a:spcPct val="90000"/>
              </a:lnSpc>
              <a:defRPr sz="3400"/>
            </a:lvl1pPr>
          </a:lstStyle>
          <a:p>
            <a:r>
              <a:rPr lang="en-US" dirty="0">
                <a:latin typeface="Helvetica" panose="020B0604020202020204" pitchFamily="34" charset="0"/>
                <a:cs typeface="Helvetica" panose="020B0604020202020204" pitchFamily="34" charset="0"/>
              </a:rPr>
              <a:t>Rapidly changing business models</a:t>
            </a:r>
            <a:endParaRPr dirty="0">
              <a:latin typeface="Helvetica" panose="020B0604020202020204" pitchFamily="34" charset="0"/>
              <a:cs typeface="Helvetica" panose="020B0604020202020204" pitchFamily="34" charset="0"/>
            </a:endParaRPr>
          </a:p>
        </p:txBody>
      </p:sp>
      <p:sp>
        <p:nvSpPr>
          <p:cNvPr id="129" name="Shape 129"/>
          <p:cNvSpPr/>
          <p:nvPr/>
        </p:nvSpPr>
        <p:spPr>
          <a:xfrm>
            <a:off x="717367" y="7080438"/>
            <a:ext cx="4654733" cy="10443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368300">
              <a:lnSpc>
                <a:spcPct val="90000"/>
              </a:lnSpc>
              <a:defRPr sz="3400"/>
            </a:lvl1pPr>
          </a:lstStyle>
          <a:p>
            <a:r>
              <a:rPr dirty="0">
                <a:latin typeface="Helvetica" panose="020B0604020202020204" pitchFamily="34" charset="0"/>
                <a:cs typeface="Helvetica" panose="020B0604020202020204" pitchFamily="34" charset="0"/>
              </a:rPr>
              <a:t>Relentless pace of technological change</a:t>
            </a:r>
          </a:p>
        </p:txBody>
      </p:sp>
      <p:sp>
        <p:nvSpPr>
          <p:cNvPr id="130" name="Shape 130"/>
          <p:cNvSpPr/>
          <p:nvPr/>
        </p:nvSpPr>
        <p:spPr>
          <a:xfrm>
            <a:off x="11962953" y="7045325"/>
            <a:ext cx="3608184" cy="10795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368300">
              <a:lnSpc>
                <a:spcPct val="90000"/>
              </a:lnSpc>
              <a:defRPr sz="3400"/>
            </a:lvl1pPr>
          </a:lstStyle>
          <a:p>
            <a:r>
              <a:rPr dirty="0">
                <a:latin typeface="Helvetica" panose="020B0604020202020204" pitchFamily="34" charset="0"/>
                <a:cs typeface="Helvetica" panose="020B0604020202020204" pitchFamily="34" charset="0"/>
              </a:rPr>
              <a:t>“</a:t>
            </a:r>
            <a:r>
              <a:rPr dirty="0" smtClean="0">
                <a:latin typeface="Helvetica" panose="020B0604020202020204" pitchFamily="34" charset="0"/>
                <a:cs typeface="Helvetica" panose="020B0604020202020204" pitchFamily="34" charset="0"/>
              </a:rPr>
              <a:t>Digi</a:t>
            </a:r>
            <a:r>
              <a:rPr lang="en-US" dirty="0" smtClean="0">
                <a:latin typeface="Helvetica" panose="020B0604020202020204" pitchFamily="34" charset="0"/>
                <a:cs typeface="Helvetica" panose="020B0604020202020204" pitchFamily="34" charset="0"/>
              </a:rPr>
              <a:t>tali</a:t>
            </a:r>
            <a:r>
              <a:rPr dirty="0" smtClean="0">
                <a:latin typeface="Helvetica" panose="020B0604020202020204" pitchFamily="34" charset="0"/>
                <a:cs typeface="Helvetica" panose="020B0604020202020204" pitchFamily="34" charset="0"/>
              </a:rPr>
              <a:t>zation </a:t>
            </a:r>
            <a:r>
              <a:rPr dirty="0">
                <a:latin typeface="Helvetica" panose="020B0604020202020204" pitchFamily="34" charset="0"/>
                <a:cs typeface="Helvetica" panose="020B0604020202020204" pitchFamily="34" charset="0"/>
              </a:rPr>
              <a:t>of everything”</a:t>
            </a:r>
          </a:p>
        </p:txBody>
      </p:sp>
      <p:pic>
        <p:nvPicPr>
          <p:cNvPr id="132" name="slide 4 pictur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4" y="1943335"/>
            <a:ext cx="16256001" cy="4560095"/>
          </a:xfrm>
          <a:prstGeom prst="rect">
            <a:avLst/>
          </a:prstGeom>
          <a:ln w="12700">
            <a:miter lim="400000"/>
          </a:ln>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372100" y="1989055"/>
            <a:ext cx="5486400" cy="4445947"/>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33040" r="5457"/>
          <a:stretch/>
        </p:blipFill>
        <p:spPr>
          <a:xfrm>
            <a:off x="10896600" y="1937382"/>
            <a:ext cx="5330986" cy="4572000"/>
          </a:xfrm>
          <a:prstGeom prst="rect">
            <a:avLst/>
          </a:prstGeom>
        </p:spPr>
      </p:pic>
      <p:sp>
        <p:nvSpPr>
          <p:cNvPr id="9"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panose="020B0604020202020204" pitchFamily="34" charset="0"/>
              <a:cs typeface="Helvetica" panose="020B0604020202020204" pitchFamily="34" charset="0"/>
              <a:sym typeface="Helvetica Light"/>
            </a:endParaRPr>
          </a:p>
        </p:txBody>
      </p:sp>
      <p:sp>
        <p:nvSpPr>
          <p:cNvPr id="10" name="Shape 343"/>
          <p:cNvSpPr/>
          <p:nvPr/>
        </p:nvSpPr>
        <p:spPr>
          <a:xfrm>
            <a:off x="720465" y="131880"/>
            <a:ext cx="15240001" cy="683949"/>
          </a:xfrm>
          <a:prstGeom prst="rect">
            <a:avLst/>
          </a:prstGeom>
          <a:ln w="12700">
            <a:miter lim="400000"/>
          </a:ln>
          <a:extLst>
            <a:ext uri="{C572A759-6A51-4108-AA02-DFA0A04FC94B}">
              <ma14:wrappingTextBoxFlag xmlns:ma14="http://schemas.microsoft.com/office/mac/drawingml/2011/main" xmlns="" val="1"/>
            </a:ext>
          </a:extLst>
        </p:spPr>
        <p:txBody>
          <a:bodyPr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Technological innovations are transforming our economy</a:t>
            </a:r>
            <a:endParaRPr sz="4000" kern="0" dirty="0">
              <a:solidFill>
                <a:srgbClr val="FFFFFF"/>
              </a:solidFill>
              <a:latin typeface="Helvetica" panose="020B0604020202020204" pitchFamily="34" charset="0"/>
              <a:cs typeface="Helvetica" panose="020B0604020202020204" pitchFamily="34" charset="0"/>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987"/>
          <a:stretch/>
        </p:blipFill>
        <p:spPr>
          <a:xfrm>
            <a:off x="7772401" y="5254666"/>
            <a:ext cx="3657599" cy="2540001"/>
          </a:xfrm>
          <a:prstGeom prst="rect">
            <a:avLst/>
          </a:prstGeom>
          <a:ln w="12700">
            <a:solidFill>
              <a:srgbClr val="FFFFFF"/>
            </a:solidFill>
          </a:ln>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937" r="24430" b="22261"/>
          <a:stretch/>
        </p:blipFill>
        <p:spPr>
          <a:xfrm>
            <a:off x="11635812" y="2511333"/>
            <a:ext cx="3653072" cy="2536743"/>
          </a:xfrm>
          <a:prstGeom prst="rect">
            <a:avLst/>
          </a:prstGeom>
          <a:ln w="12700">
            <a:solidFill>
              <a:schemeClr val="tx1"/>
            </a:solidFill>
          </a:ln>
        </p:spPr>
      </p:pic>
      <p:sp>
        <p:nvSpPr>
          <p:cNvPr id="134" name="Shape 134"/>
          <p:cNvSpPr/>
          <p:nvPr/>
        </p:nvSpPr>
        <p:spPr>
          <a:xfrm>
            <a:off x="514350" y="3781334"/>
            <a:ext cx="7258050" cy="231858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defTabSz="571500">
              <a:defRPr sz="3200"/>
            </a:pPr>
            <a:r>
              <a:rPr lang="en-US" sz="3600" dirty="0" smtClean="0">
                <a:solidFill>
                  <a:srgbClr val="F49232"/>
                </a:solidFill>
                <a:latin typeface="Helvetica" panose="020B0604020202020204" pitchFamily="34" charset="0"/>
                <a:cs typeface="Helvetica" panose="020B0604020202020204" pitchFamily="34" charset="0"/>
              </a:rPr>
              <a:t>Digitalization</a:t>
            </a:r>
            <a:r>
              <a:rPr lang="en-US" sz="3600" dirty="0" smtClean="0">
                <a:solidFill>
                  <a:schemeClr val="tx1"/>
                </a:solidFill>
                <a:latin typeface="Helvetica" panose="020B0604020202020204" pitchFamily="34" charset="0"/>
                <a:cs typeface="Helvetica" panose="020B0604020202020204" pitchFamily="34" charset="0"/>
              </a:rPr>
              <a:t> </a:t>
            </a:r>
            <a:r>
              <a:rPr lang="en-US" sz="3600" dirty="0">
                <a:solidFill>
                  <a:schemeClr val="tx1"/>
                </a:solidFill>
                <a:latin typeface="Helvetica" panose="020B0604020202020204" pitchFamily="34" charset="0"/>
                <a:cs typeface="Helvetica" panose="020B0604020202020204" pitchFamily="34" charset="0"/>
              </a:rPr>
              <a:t>is the process of </a:t>
            </a:r>
            <a:r>
              <a:rPr lang="en-US" sz="3600" dirty="0" smtClean="0">
                <a:solidFill>
                  <a:schemeClr val="tx1"/>
                </a:solidFill>
                <a:latin typeface="Helvetica" panose="020B0604020202020204" pitchFamily="34" charset="0"/>
                <a:cs typeface="Helvetica" panose="020B0604020202020204" pitchFamily="34" charset="0"/>
              </a:rPr>
              <a:t>employing digital technology and data to </a:t>
            </a:r>
            <a:r>
              <a:rPr lang="en-US" sz="3600" dirty="0" smtClean="0">
                <a:solidFill>
                  <a:srgbClr val="F49232"/>
                </a:solidFill>
                <a:latin typeface="Helvetica" panose="020B0604020202020204" pitchFamily="34" charset="0"/>
                <a:cs typeface="Helvetica" panose="020B0604020202020204" pitchFamily="34" charset="0"/>
              </a:rPr>
              <a:t>transform </a:t>
            </a:r>
            <a:r>
              <a:rPr lang="en-US" sz="3600" dirty="0" smtClean="0">
                <a:solidFill>
                  <a:schemeClr val="tx1"/>
                </a:solidFill>
                <a:latin typeface="Helvetica" panose="020B0604020202020204" pitchFamily="34" charset="0"/>
                <a:cs typeface="Helvetica" panose="020B0604020202020204" pitchFamily="34" charset="0"/>
              </a:rPr>
              <a:t>business operations and create value</a:t>
            </a:r>
            <a:endParaRPr sz="3600" dirty="0">
              <a:solidFill>
                <a:srgbClr val="F49232"/>
              </a:solidFill>
              <a:latin typeface="Helvetica" panose="020B0604020202020204" pitchFamily="34" charset="0"/>
              <a:cs typeface="Helvetica" panose="020B0604020202020204" pitchFamily="34" charset="0"/>
            </a:endParaRPr>
          </a:p>
        </p:txBody>
      </p:sp>
      <p:pic>
        <p:nvPicPr>
          <p:cNvPr id="136" name="AdvancedIndustry_Jan28_250pm[1] copy.pd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1635812" y="5254666"/>
            <a:ext cx="3653072" cy="2540001"/>
          </a:xfrm>
          <a:prstGeom prst="rect">
            <a:avLst/>
          </a:prstGeom>
          <a:ln w="12700">
            <a:solidFill>
              <a:srgbClr val="FFFFFF"/>
            </a:solidFill>
            <a:miter lim="400000"/>
          </a:ln>
        </p:spPr>
      </p:pic>
      <p:pic>
        <p:nvPicPr>
          <p:cNvPr id="138" name="AdvancedIndustry_Jan28_250pm[1] copy.pd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72400" y="2511333"/>
            <a:ext cx="3663500" cy="2540001"/>
          </a:xfrm>
          <a:prstGeom prst="rect">
            <a:avLst/>
          </a:prstGeom>
          <a:ln w="12700">
            <a:solidFill>
              <a:srgbClr val="FFFFFF"/>
            </a:solidFill>
            <a:miter lim="400000"/>
          </a:ln>
        </p:spPr>
      </p:pic>
      <p:sp>
        <p:nvSpPr>
          <p:cNvPr id="9"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panose="020B0604020202020204" pitchFamily="34" charset="0"/>
              <a:cs typeface="Helvetica" panose="020B0604020202020204" pitchFamily="34" charset="0"/>
              <a:sym typeface="Helvetica Light"/>
            </a:endParaRPr>
          </a:p>
        </p:txBody>
      </p:sp>
      <p:sp>
        <p:nvSpPr>
          <p:cNvPr id="10" name="Shape 343"/>
          <p:cNvSpPr/>
          <p:nvPr/>
        </p:nvSpPr>
        <p:spPr>
          <a:xfrm>
            <a:off x="720465" y="131880"/>
            <a:ext cx="15240001" cy="683949"/>
          </a:xfrm>
          <a:prstGeom prst="rect">
            <a:avLst/>
          </a:prstGeom>
          <a:ln w="12700">
            <a:miter lim="400000"/>
          </a:ln>
          <a:extLst>
            <a:ext uri="{C572A759-6A51-4108-AA02-DFA0A04FC94B}">
              <ma14:wrappingTextBoxFlag xmlns:ma14="http://schemas.microsoft.com/office/mac/drawingml/2011/main" xmlns="" val="1"/>
            </a:ext>
          </a:extLst>
        </p:spPr>
        <p:txBody>
          <a:bodyPr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What we mean by “digitalization”</a:t>
            </a:r>
            <a:endParaRPr sz="4000" kern="0" dirty="0">
              <a:solidFill>
                <a:srgbClr val="FFFFFF"/>
              </a:solidFill>
              <a:latin typeface="Helvetica" panose="020B0604020202020204" pitchFamily="34" charset="0"/>
              <a:cs typeface="Helvetica" panose="020B0604020202020204" pitchFamily="34" charset="0"/>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555" y="1086375"/>
            <a:ext cx="5523858" cy="309242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65" y="3827662"/>
            <a:ext cx="3429000" cy="215265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204" y="5125283"/>
            <a:ext cx="2493736" cy="2493736"/>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r="15561"/>
          <a:stretch/>
        </p:blipFill>
        <p:spPr>
          <a:xfrm>
            <a:off x="12349057" y="3368040"/>
            <a:ext cx="3484415" cy="2321950"/>
          </a:xfrm>
          <a:prstGeom prst="rect">
            <a:avLst/>
          </a:prstGeom>
          <a:ln w="12700">
            <a:solidFill>
              <a:schemeClr val="bg1"/>
            </a:solidFill>
          </a:ln>
        </p:spPr>
      </p:pic>
      <p:pic>
        <p:nvPicPr>
          <p:cNvPr id="14" name="Picture 13"/>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4522" t="25743" r="7044"/>
          <a:stretch/>
        </p:blipFill>
        <p:spPr>
          <a:xfrm>
            <a:off x="9355978" y="6041635"/>
            <a:ext cx="4735287" cy="2650736"/>
          </a:xfrm>
          <a:prstGeom prst="rect">
            <a:avLst/>
          </a:prstGeom>
          <a:ln w="12700">
            <a:solidFill>
              <a:schemeClr val="bg1"/>
            </a:solidFill>
          </a:ln>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8459" y="1574797"/>
            <a:ext cx="4002803" cy="2668535"/>
          </a:xfrm>
          <a:prstGeom prst="rect">
            <a:avLst/>
          </a:prstGeom>
          <a:ln w="12700">
            <a:solidFill>
              <a:schemeClr val="bg1"/>
            </a:solidFill>
          </a:ln>
        </p:spPr>
      </p:pic>
      <p:sp>
        <p:nvSpPr>
          <p:cNvPr id="16"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panose="020B0604020202020204" pitchFamily="34" charset="0"/>
              <a:cs typeface="Helvetica" panose="020B0604020202020204" pitchFamily="34" charset="0"/>
              <a:sym typeface="Helvetica Light"/>
            </a:endParaRPr>
          </a:p>
        </p:txBody>
      </p:sp>
      <p:sp>
        <p:nvSpPr>
          <p:cNvPr id="17" name="Shape 343"/>
          <p:cNvSpPr/>
          <p:nvPr/>
        </p:nvSpPr>
        <p:spPr>
          <a:xfrm>
            <a:off x="720465" y="131880"/>
            <a:ext cx="15240001" cy="683949"/>
          </a:xfrm>
          <a:prstGeom prst="rect">
            <a:avLst/>
          </a:prstGeom>
          <a:ln w="12700">
            <a:miter lim="400000"/>
          </a:ln>
          <a:extLst>
            <a:ext uri="{C572A759-6A51-4108-AA02-DFA0A04FC94B}">
              <ma14:wrappingTextBoxFlag xmlns:ma14="http://schemas.microsoft.com/office/mac/drawingml/2011/main" xmlns="" val="1"/>
            </a:ext>
          </a:extLst>
        </p:spPr>
        <p:txBody>
          <a:bodyPr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An explosion of digital tools is transforming nearly every industry</a:t>
            </a:r>
            <a:endParaRPr sz="4000" kern="0" dirty="0">
              <a:solidFill>
                <a:srgbClr val="FFFFFF"/>
              </a:solidFill>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1877877" y="6372151"/>
            <a:ext cx="4003614" cy="2101897"/>
          </a:xfrm>
          <a:prstGeom prst="rect">
            <a:avLst/>
          </a:prstGeom>
          <a:noFill/>
        </p:spPr>
      </p:pic>
    </p:spTree>
    <p:extLst>
      <p:ext uri="{BB962C8B-B14F-4D97-AF65-F5344CB8AC3E}">
        <p14:creationId xmlns:p14="http://schemas.microsoft.com/office/powerpoint/2010/main" val="352847708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334"/>
          <p:cNvSpPr/>
          <p:nvPr/>
        </p:nvSpPr>
        <p:spPr>
          <a:xfrm flipH="1" flipV="1">
            <a:off x="8094871" y="666454"/>
            <a:ext cx="9777" cy="9498253"/>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graphicFrame>
        <p:nvGraphicFramePr>
          <p:cNvPr id="4" name="Chart 3"/>
          <p:cNvGraphicFramePr/>
          <p:nvPr>
            <p:extLst>
              <p:ext uri="{D42A27DB-BD31-4B8C-83A1-F6EECF244321}">
                <p14:modId xmlns:p14="http://schemas.microsoft.com/office/powerpoint/2010/main" val="135988774"/>
              </p:ext>
            </p:extLst>
          </p:nvPr>
        </p:nvGraphicFramePr>
        <p:xfrm>
          <a:off x="92320" y="1463553"/>
          <a:ext cx="8019441" cy="733952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396223" y="4664313"/>
            <a:ext cx="1524000" cy="523220"/>
          </a:xfrm>
          <a:prstGeom prst="rect">
            <a:avLst/>
          </a:prstGeom>
          <a:noFill/>
        </p:spPr>
        <p:txBody>
          <a:bodyPr wrap="square" rtlCol="0">
            <a:spAutoFit/>
          </a:bodyPr>
          <a:lstStyle/>
          <a:p>
            <a:r>
              <a:rPr lang="en-US" sz="2800" dirty="0" smtClean="0">
                <a:solidFill>
                  <a:schemeClr val="bg1"/>
                </a:solidFill>
                <a:latin typeface="Helvetica" panose="020B0604020202020204" pitchFamily="34" charset="0"/>
                <a:cs typeface="Helvetica" panose="020B0604020202020204" pitchFamily="34" charset="0"/>
              </a:rPr>
              <a:t>60,000</a:t>
            </a:r>
            <a:endParaRPr lang="en-US" sz="2800" dirty="0">
              <a:solidFill>
                <a:schemeClr val="bg1"/>
              </a:solidFill>
              <a:latin typeface="Helvetica" panose="020B0604020202020204" pitchFamily="34" charset="0"/>
              <a:cs typeface="Helvetica" panose="020B0604020202020204" pitchFamily="34" charset="0"/>
            </a:endParaRPr>
          </a:p>
        </p:txBody>
      </p:sp>
      <p:sp>
        <p:nvSpPr>
          <p:cNvPr id="7" name="TextBox 6"/>
          <p:cNvSpPr txBox="1"/>
          <p:nvPr/>
        </p:nvSpPr>
        <p:spPr>
          <a:xfrm>
            <a:off x="4459185" y="3315056"/>
            <a:ext cx="1797837" cy="523220"/>
          </a:xfrm>
          <a:prstGeom prst="rect">
            <a:avLst/>
          </a:prstGeom>
          <a:noFill/>
        </p:spPr>
        <p:txBody>
          <a:bodyPr wrap="square" rtlCol="0">
            <a:spAutoFit/>
          </a:bodyPr>
          <a:lstStyle/>
          <a:p>
            <a:r>
              <a:rPr lang="en-US" sz="2800" dirty="0" smtClean="0">
                <a:solidFill>
                  <a:schemeClr val="bg1"/>
                </a:solidFill>
                <a:latin typeface="Helvetica" panose="020B0604020202020204" pitchFamily="34" charset="0"/>
                <a:cs typeface="Helvetica" panose="020B0604020202020204" pitchFamily="34" charset="0"/>
              </a:rPr>
              <a:t>100,000</a:t>
            </a:r>
            <a:endParaRPr lang="en-US" sz="2800" dirty="0">
              <a:solidFill>
                <a:schemeClr val="bg1"/>
              </a:solidFill>
              <a:latin typeface="Helvetica" panose="020B0604020202020204" pitchFamily="34" charset="0"/>
              <a:cs typeface="Helvetica" panose="020B0604020202020204" pitchFamily="34" charset="0"/>
            </a:endParaRPr>
          </a:p>
        </p:txBody>
      </p:sp>
      <p:sp>
        <p:nvSpPr>
          <p:cNvPr id="14"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Light"/>
              <a:sym typeface="Helvetica Light"/>
            </a:endParaRPr>
          </a:p>
        </p:txBody>
      </p:sp>
      <p:sp>
        <p:nvSpPr>
          <p:cNvPr id="15" name="Shape 343"/>
          <p:cNvSpPr/>
          <p:nvPr/>
        </p:nvSpPr>
        <p:spPr>
          <a:xfrm>
            <a:off x="-1" y="139575"/>
            <a:ext cx="16256001" cy="668560"/>
          </a:xfrm>
          <a:prstGeom prst="rect">
            <a:avLst/>
          </a:prstGeom>
          <a:ln w="12700">
            <a:miter lim="400000"/>
          </a:ln>
          <a:extLst>
            <a:ext uri="{C572A759-6A51-4108-AA02-DFA0A04FC94B}">
              <ma14:wrappingTextBoxFlag xmlns="" xmlns:ma14="http://schemas.microsoft.com/office/mac/drawingml/2011/main" val="1"/>
            </a:ext>
          </a:extLst>
        </p:spPr>
        <p:txBody>
          <a:bodyPr wrap="square"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3900" kern="0" dirty="0" smtClean="0">
                <a:solidFill>
                  <a:srgbClr val="FFFFFF"/>
                </a:solidFill>
                <a:latin typeface="Helvetica" panose="020B0604020202020204" pitchFamily="34" charset="0"/>
                <a:cs typeface="Helvetica" panose="020B0604020202020204" pitchFamily="34" charset="0"/>
              </a:rPr>
              <a:t>Challenges include an IT skills gap and limited overall digital proficiency</a:t>
            </a:r>
            <a:endParaRPr sz="3900" kern="0" dirty="0">
              <a:solidFill>
                <a:srgbClr val="FFFFFF"/>
              </a:solidFill>
              <a:latin typeface="Helvetica" panose="020B0604020202020204" pitchFamily="34" charset="0"/>
              <a:cs typeface="Helvetica" panose="020B0604020202020204" pitchFamily="34" charset="0"/>
            </a:endParaRPr>
          </a:p>
        </p:txBody>
      </p:sp>
      <p:sp>
        <p:nvSpPr>
          <p:cNvPr id="3" name="TextBox 2"/>
          <p:cNvSpPr txBox="1"/>
          <p:nvPr/>
        </p:nvSpPr>
        <p:spPr>
          <a:xfrm>
            <a:off x="4610266" y="8787190"/>
            <a:ext cx="3484605" cy="307777"/>
          </a:xfrm>
          <a:prstGeom prst="rect">
            <a:avLst/>
          </a:prstGeom>
          <a:noFill/>
        </p:spPr>
        <p:txBody>
          <a:bodyPr wrap="square" rtlCol="0">
            <a:spAutoFit/>
          </a:bodyPr>
          <a:lstStyle/>
          <a:p>
            <a:r>
              <a:rPr lang="en-US" sz="1400" i="1" dirty="0" smtClean="0">
                <a:solidFill>
                  <a:schemeClr val="bg1"/>
                </a:solidFill>
                <a:latin typeface="Helvetica" panose="020B0604020202020204" pitchFamily="34" charset="0"/>
                <a:cs typeface="Helvetica" panose="020B0604020202020204" pitchFamily="34" charset="0"/>
              </a:rPr>
              <a:t>Source: BLS Presentation, 2016</a:t>
            </a:r>
            <a:endParaRPr lang="en-US" sz="1400" i="1" dirty="0">
              <a:solidFill>
                <a:schemeClr val="bg1"/>
              </a:solidFill>
              <a:latin typeface="Helvetica" panose="020B0604020202020204" pitchFamily="34" charset="0"/>
              <a:cs typeface="Helvetica" panose="020B0604020202020204" pitchFamily="34" charset="0"/>
            </a:endParaRPr>
          </a:p>
        </p:txBody>
      </p:sp>
      <p:sp>
        <p:nvSpPr>
          <p:cNvPr id="11" name="TextBox 10"/>
          <p:cNvSpPr txBox="1"/>
          <p:nvPr/>
        </p:nvSpPr>
        <p:spPr>
          <a:xfrm>
            <a:off x="8111761" y="8803080"/>
            <a:ext cx="3484605" cy="307777"/>
          </a:xfrm>
          <a:prstGeom prst="rect">
            <a:avLst/>
          </a:prstGeom>
          <a:noFill/>
        </p:spPr>
        <p:txBody>
          <a:bodyPr wrap="square" rtlCol="0">
            <a:spAutoFit/>
          </a:bodyPr>
          <a:lstStyle/>
          <a:p>
            <a:r>
              <a:rPr lang="en-US" sz="1400" i="1" dirty="0" smtClean="0">
                <a:solidFill>
                  <a:schemeClr val="bg1"/>
                </a:solidFill>
                <a:latin typeface="Helvetica" panose="020B0604020202020204" pitchFamily="34" charset="0"/>
                <a:cs typeface="Helvetica" panose="020B0604020202020204" pitchFamily="34" charset="0"/>
              </a:rPr>
              <a:t>Source: OECD</a:t>
            </a:r>
            <a:endParaRPr lang="en-US" sz="1400" i="1" dirty="0">
              <a:solidFill>
                <a:schemeClr val="bg1"/>
              </a:solidFill>
              <a:latin typeface="Helvetica" panose="020B0604020202020204" pitchFamily="34" charset="0"/>
              <a:cs typeface="Helvetica" panose="020B0604020202020204" pitchFamily="34" charset="0"/>
            </a:endParaRPr>
          </a:p>
        </p:txBody>
      </p:sp>
      <p:sp>
        <p:nvSpPr>
          <p:cNvPr id="17" name="Shape 332"/>
          <p:cNvSpPr/>
          <p:nvPr/>
        </p:nvSpPr>
        <p:spPr>
          <a:xfrm>
            <a:off x="8376395" y="2685447"/>
            <a:ext cx="6926866" cy="40267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15000" dirty="0" smtClean="0">
                <a:solidFill>
                  <a:srgbClr val="FF9300"/>
                </a:solidFill>
                <a:latin typeface="Helvetica" panose="020B0604020202020204" pitchFamily="34" charset="0"/>
                <a:cs typeface="Helvetica" panose="020B0604020202020204" pitchFamily="34" charset="0"/>
              </a:rPr>
              <a:t>1 in 6</a:t>
            </a:r>
            <a:endParaRPr lang="en-US" sz="15000" dirty="0" smtClean="0">
              <a:solidFill>
                <a:prstClr val="white"/>
              </a:solidFill>
              <a:latin typeface="Helvetica" panose="020B0604020202020204" pitchFamily="34" charset="0"/>
              <a:cs typeface="Helvetica" panose="020B0604020202020204" pitchFamily="34" charset="0"/>
            </a:endParaRPr>
          </a:p>
          <a:p>
            <a:pPr algn="ctr"/>
            <a:r>
              <a:rPr lang="en-US" sz="3500" dirty="0" smtClean="0">
                <a:solidFill>
                  <a:prstClr val="white"/>
                </a:solidFill>
                <a:latin typeface="Helvetica" panose="020B0604020202020204" pitchFamily="34" charset="0"/>
                <a:cs typeface="Helvetica" panose="020B0604020202020204" pitchFamily="34" charset="0"/>
              </a:rPr>
              <a:t>working-age Americans are unable to use email, web </a:t>
            </a:r>
          </a:p>
          <a:p>
            <a:pPr algn="ctr"/>
            <a:r>
              <a:rPr lang="en-US" sz="3500" dirty="0" smtClean="0">
                <a:solidFill>
                  <a:prstClr val="white"/>
                </a:solidFill>
                <a:latin typeface="Helvetica" panose="020B0604020202020204" pitchFamily="34" charset="0"/>
                <a:cs typeface="Helvetica" panose="020B0604020202020204" pitchFamily="34" charset="0"/>
              </a:rPr>
              <a:t>search, or other basic online tools</a:t>
            </a:r>
          </a:p>
        </p:txBody>
      </p:sp>
      <p:sp>
        <p:nvSpPr>
          <p:cNvPr id="10" name="Shape 334"/>
          <p:cNvSpPr/>
          <p:nvPr/>
        </p:nvSpPr>
        <p:spPr>
          <a:xfrm flipH="1" flipV="1">
            <a:off x="1495027" y="7123819"/>
            <a:ext cx="5214026" cy="0"/>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Tree>
    <p:extLst>
      <p:ext uri="{BB962C8B-B14F-4D97-AF65-F5344CB8AC3E}">
        <p14:creationId xmlns:p14="http://schemas.microsoft.com/office/powerpoint/2010/main" val="421112491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p:nvPr/>
        </p:nvSpPr>
        <p:spPr>
          <a:xfrm>
            <a:off x="1415906" y="2168709"/>
            <a:ext cx="10999806" cy="8566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Digitalization:  What it is; why it matters</a:t>
            </a:r>
            <a:endParaRPr sz="4800" dirty="0">
              <a:latin typeface="Helvetica" panose="020B0604020202020204" pitchFamily="34" charset="0"/>
              <a:cs typeface="Helvetica" panose="020B0604020202020204" pitchFamily="34" charset="0"/>
            </a:endParaRPr>
          </a:p>
        </p:txBody>
      </p:sp>
      <p:sp>
        <p:nvSpPr>
          <p:cNvPr id="114" name="Shape 114"/>
          <p:cNvSpPr/>
          <p:nvPr/>
        </p:nvSpPr>
        <p:spPr>
          <a:xfrm>
            <a:off x="1415906" y="3547163"/>
            <a:ext cx="959365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A new analysis and national trends</a:t>
            </a:r>
            <a:endParaRPr sz="4800" dirty="0">
              <a:latin typeface="Helvetica" panose="020B0604020202020204" pitchFamily="34" charset="0"/>
              <a:cs typeface="Helvetica" panose="020B0604020202020204" pitchFamily="34" charset="0"/>
            </a:endParaRPr>
          </a:p>
        </p:txBody>
      </p:sp>
      <p:sp>
        <p:nvSpPr>
          <p:cNvPr id="115" name="Shape 115"/>
          <p:cNvSpPr/>
          <p:nvPr/>
        </p:nvSpPr>
        <p:spPr>
          <a:xfrm>
            <a:off x="1415906" y="5049108"/>
            <a:ext cx="804547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900" b="0"/>
            </a:lvl1pPr>
          </a:lstStyle>
          <a:p>
            <a:pPr algn="l"/>
            <a:r>
              <a:rPr lang="en-US" sz="4800" dirty="0" smtClean="0">
                <a:latin typeface="Helvetica" panose="020B0604020202020204" pitchFamily="34" charset="0"/>
                <a:cs typeface="Helvetica" panose="020B0604020202020204" pitchFamily="34" charset="0"/>
              </a:rPr>
              <a:t>Nashville trends, implications</a:t>
            </a:r>
            <a:endParaRPr sz="4800" i="1" dirty="0">
              <a:solidFill>
                <a:srgbClr val="FF0000"/>
              </a:solidFill>
              <a:latin typeface="Helvetica" panose="020B0604020202020204" pitchFamily="34" charset="0"/>
              <a:cs typeface="Helvetica" panose="020B0604020202020204" pitchFamily="34" charset="0"/>
            </a:endParaRPr>
          </a:p>
        </p:txBody>
      </p:sp>
      <p:sp>
        <p:nvSpPr>
          <p:cNvPr id="116" name="Shape 116"/>
          <p:cNvSpPr/>
          <p:nvPr/>
        </p:nvSpPr>
        <p:spPr>
          <a:xfrm>
            <a:off x="459441" y="2037903"/>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1</a:t>
            </a:r>
          </a:p>
        </p:txBody>
      </p:sp>
      <p:sp>
        <p:nvSpPr>
          <p:cNvPr id="117" name="Shape 117"/>
          <p:cNvSpPr/>
          <p:nvPr/>
        </p:nvSpPr>
        <p:spPr>
          <a:xfrm>
            <a:off x="493177" y="3397231"/>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2</a:t>
            </a:r>
          </a:p>
        </p:txBody>
      </p:sp>
      <p:sp>
        <p:nvSpPr>
          <p:cNvPr id="118" name="Shape 118"/>
          <p:cNvSpPr/>
          <p:nvPr/>
        </p:nvSpPr>
        <p:spPr>
          <a:xfrm>
            <a:off x="493177" y="4858524"/>
            <a:ext cx="573875" cy="11182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000"/>
            </a:lvl1pPr>
          </a:lstStyle>
          <a:p>
            <a:r>
              <a:rPr sz="6600" dirty="0">
                <a:latin typeface="Helvetica" panose="020B0604020202020204" pitchFamily="34" charset="0"/>
                <a:cs typeface="Helvetica" panose="020B0604020202020204" pitchFamily="34" charset="0"/>
              </a:rPr>
              <a:t>3</a:t>
            </a:r>
          </a:p>
        </p:txBody>
      </p:sp>
      <p:sp>
        <p:nvSpPr>
          <p:cNvPr id="8" name="Rectangle 7"/>
          <p:cNvSpPr/>
          <p:nvPr/>
        </p:nvSpPr>
        <p:spPr>
          <a:xfrm>
            <a:off x="199878" y="4756559"/>
            <a:ext cx="15025203" cy="3279614"/>
          </a:xfrm>
          <a:prstGeom prst="rect">
            <a:avLst/>
          </a:prstGeom>
          <a:solidFill>
            <a:srgbClr val="18457A">
              <a:alpha val="75000"/>
            </a:srgbClr>
          </a:solidFill>
          <a:ln>
            <a:solidFill>
              <a:srgbClr val="18457A">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232416"/>
            <a:ext cx="15025203" cy="3279614"/>
          </a:xfrm>
          <a:prstGeom prst="rect">
            <a:avLst/>
          </a:prstGeom>
          <a:solidFill>
            <a:srgbClr val="18457A">
              <a:alpha val="75000"/>
            </a:srgbClr>
          </a:solidFill>
          <a:ln>
            <a:solidFill>
              <a:srgbClr val="18457A">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756067"/>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34"/>
          <p:cNvSpPr/>
          <p:nvPr/>
        </p:nvSpPr>
        <p:spPr>
          <a:xfrm flipH="1" flipV="1">
            <a:off x="5486400" y="-101020"/>
            <a:ext cx="9777" cy="9498253"/>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sp>
        <p:nvSpPr>
          <p:cNvPr id="8" name="Shape 334"/>
          <p:cNvSpPr/>
          <p:nvPr/>
        </p:nvSpPr>
        <p:spPr>
          <a:xfrm flipH="1" flipV="1">
            <a:off x="10972800" y="-354253"/>
            <a:ext cx="9777" cy="9498253"/>
          </a:xfrm>
          <a:prstGeom prst="line">
            <a:avLst/>
          </a:prstGeom>
          <a:ln w="25400">
            <a:solidFill>
              <a:srgbClr val="FFFFFF"/>
            </a:solidFill>
            <a:miter lim="400000"/>
          </a:ln>
        </p:spPr>
        <p:txBody>
          <a:bodyPr lIns="33867" tIns="33867" rIns="33867" bIns="33867" anchor="ctr"/>
          <a:lstStyle/>
          <a:p>
            <a:pPr defTabSz="304815">
              <a:defRPr sz="1200">
                <a:solidFill>
                  <a:srgbClr val="000000"/>
                </a:solidFill>
                <a:latin typeface="Helvetica"/>
                <a:ea typeface="Helvetica"/>
                <a:cs typeface="Helvetica"/>
                <a:sym typeface="Helvetica"/>
              </a:defRPr>
            </a:pPr>
            <a:endParaRPr sz="800"/>
          </a:p>
        </p:txBody>
      </p:sp>
      <p:pic>
        <p:nvPicPr>
          <p:cNvPr id="29" name="Picture 28"/>
          <p:cNvPicPr>
            <a:picLocks noChangeAspect="1"/>
          </p:cNvPicPr>
          <p:nvPr/>
        </p:nvPicPr>
        <p:blipFill rotWithShape="1">
          <a:blip r:embed="rId3" cstate="screen">
            <a:extLst>
              <a:ext uri="{28A0092B-C50C-407E-A947-70E740481C1C}">
                <a14:useLocalDpi xmlns:a14="http://schemas.microsoft.com/office/drawing/2010/main"/>
              </a:ext>
            </a:extLst>
          </a:blip>
          <a:srcRect l="15928" t="-1661" r="2134" b="28121"/>
          <a:stretch/>
        </p:blipFill>
        <p:spPr>
          <a:xfrm>
            <a:off x="26582" y="949981"/>
            <a:ext cx="5469594" cy="2539979"/>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t="10245" b="7586"/>
          <a:stretch/>
        </p:blipFill>
        <p:spPr>
          <a:xfrm>
            <a:off x="-14464" y="6492240"/>
            <a:ext cx="5500677" cy="2971800"/>
          </a:xfrm>
          <a:prstGeom prst="rect">
            <a:avLst/>
          </a:prstGeom>
        </p:spPr>
      </p:pic>
      <p:pic>
        <p:nvPicPr>
          <p:cNvPr id="31" name="Picture 30"/>
          <p:cNvPicPr>
            <a:picLocks noChangeAspect="1"/>
          </p:cNvPicPr>
          <p:nvPr/>
        </p:nvPicPr>
        <p:blipFill rotWithShape="1">
          <a:blip r:embed="rId5" cstate="print">
            <a:extLst>
              <a:ext uri="{28A0092B-C50C-407E-A947-70E740481C1C}">
                <a14:useLocalDpi xmlns:a14="http://schemas.microsoft.com/office/drawing/2010/main" val="0"/>
              </a:ext>
            </a:extLst>
          </a:blip>
          <a:srcRect l="937" t="2793" r="11247" b="17795"/>
          <a:stretch/>
        </p:blipFill>
        <p:spPr>
          <a:xfrm>
            <a:off x="-15241" y="3452496"/>
            <a:ext cx="5511417" cy="3032760"/>
          </a:xfrm>
          <a:prstGeom prst="rect">
            <a:avLst/>
          </a:prstGeom>
        </p:spPr>
      </p:pic>
      <p:sp>
        <p:nvSpPr>
          <p:cNvPr id="25" name="Rectangle 24"/>
          <p:cNvSpPr/>
          <p:nvPr/>
        </p:nvSpPr>
        <p:spPr>
          <a:xfrm>
            <a:off x="-15241" y="1045481"/>
            <a:ext cx="5501454" cy="8351752"/>
          </a:xfrm>
          <a:prstGeom prst="rect">
            <a:avLst/>
          </a:prstGeom>
          <a:solidFill>
            <a:srgbClr val="18457A">
              <a:alpha val="75000"/>
            </a:srgbClr>
          </a:solidFill>
          <a:ln>
            <a:solidFill>
              <a:srgbClr val="18457A">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hape 301"/>
          <p:cNvSpPr/>
          <p:nvPr/>
        </p:nvSpPr>
        <p:spPr>
          <a:xfrm>
            <a:off x="-195943" y="-101020"/>
            <a:ext cx="17025257" cy="1146501"/>
          </a:xfrm>
          <a:prstGeom prst="rect">
            <a:avLst/>
          </a:prstGeom>
          <a:solidFill>
            <a:srgbClr val="6A91BE"/>
          </a:solidFill>
          <a:ln w="12700">
            <a:miter lim="400000"/>
          </a:ln>
          <a:effectLst>
            <a:outerShdw blurRad="660400" dist="186682" dir="5400000" rotWithShape="0">
              <a:srgbClr val="000000">
                <a:alpha val="13846"/>
              </a:srgbClr>
            </a:outerShdw>
          </a:effectLst>
        </p:spPr>
        <p:txBody>
          <a:bodyPr lIns="33867" tIns="33867" rIns="33867" bIns="33867" anchor="ctr"/>
          <a:lstStyle/>
          <a:p>
            <a:pPr algn="ctr" defTabSz="550361" hangingPunct="0">
              <a:defRPr sz="3200">
                <a:latin typeface="+mn-lt"/>
                <a:ea typeface="+mn-ea"/>
                <a:cs typeface="+mn-cs"/>
                <a:sym typeface="Helvetica Light"/>
              </a:defRPr>
            </a:pPr>
            <a:endParaRPr sz="2133" kern="0">
              <a:solidFill>
                <a:srgbClr val="FFFFFF"/>
              </a:solidFill>
              <a:latin typeface="Helvetica" panose="020B0604020202020204" pitchFamily="34" charset="0"/>
              <a:cs typeface="Helvetica" panose="020B0604020202020204" pitchFamily="34" charset="0"/>
              <a:sym typeface="Helvetica Light"/>
            </a:endParaRPr>
          </a:p>
        </p:txBody>
      </p:sp>
      <p:sp>
        <p:nvSpPr>
          <p:cNvPr id="5" name="Shape 343"/>
          <p:cNvSpPr/>
          <p:nvPr/>
        </p:nvSpPr>
        <p:spPr>
          <a:xfrm>
            <a:off x="720465" y="131880"/>
            <a:ext cx="15240001" cy="683949"/>
          </a:xfrm>
          <a:prstGeom prst="rect">
            <a:avLst/>
          </a:prstGeom>
          <a:ln w="12700">
            <a:miter lim="400000"/>
          </a:ln>
          <a:extLst>
            <a:ext uri="{C572A759-6A51-4108-AA02-DFA0A04FC94B}">
              <ma14:wrappingTextBoxFlag xmlns:ma14="http://schemas.microsoft.com/office/mac/drawingml/2011/main" xmlns="" val="1"/>
            </a:ext>
          </a:extLst>
        </p:spPr>
        <p:txBody>
          <a:bodyPr lIns="33867" tIns="33867" rIns="33867" bIns="33867" anchor="ctr">
            <a:spAutoFit/>
          </a:bodyPr>
          <a:lstStyle>
            <a:lvl1pPr>
              <a:defRPr sz="6000">
                <a:latin typeface="Interstate Regular"/>
                <a:ea typeface="Interstate Regular"/>
                <a:cs typeface="Interstate Regular"/>
                <a:sym typeface="Interstate Regular"/>
              </a:defRPr>
            </a:lvl1pPr>
          </a:lstStyle>
          <a:p>
            <a:pPr algn="ctr" defTabSz="546127" hangingPunct="0"/>
            <a:r>
              <a:rPr lang="en-US" sz="4000" kern="0" dirty="0" smtClean="0">
                <a:solidFill>
                  <a:srgbClr val="FFFFFF"/>
                </a:solidFill>
                <a:latin typeface="Helvetica" panose="020B0604020202020204" pitchFamily="34" charset="0"/>
                <a:cs typeface="Helvetica" panose="020B0604020202020204" pitchFamily="34" charset="0"/>
              </a:rPr>
              <a:t>How we studied digitalization</a:t>
            </a:r>
            <a:endParaRPr sz="4000" kern="0" dirty="0">
              <a:solidFill>
                <a:srgbClr val="FFFFFF"/>
              </a:solidFill>
              <a:latin typeface="Helvetica" panose="020B0604020202020204" pitchFamily="34" charset="0"/>
              <a:cs typeface="Helvetica" panose="020B0604020202020204" pitchFamily="34" charset="0"/>
            </a:endParaRPr>
          </a:p>
        </p:txBody>
      </p:sp>
      <p:sp>
        <p:nvSpPr>
          <p:cNvPr id="6" name="Shape 332"/>
          <p:cNvSpPr/>
          <p:nvPr/>
        </p:nvSpPr>
        <p:spPr>
          <a:xfrm>
            <a:off x="974171" y="1961614"/>
            <a:ext cx="3483326" cy="240078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10000" dirty="0" smtClean="0">
                <a:solidFill>
                  <a:srgbClr val="FF9300"/>
                </a:solidFill>
                <a:latin typeface="Helvetica" panose="020B0604020202020204" pitchFamily="34" charset="0"/>
                <a:cs typeface="Helvetica" panose="020B0604020202020204" pitchFamily="34" charset="0"/>
              </a:rPr>
              <a:t>545</a:t>
            </a:r>
            <a:r>
              <a:rPr lang="en-US" sz="10000" dirty="0" smtClean="0">
                <a:latin typeface="Helvetica" panose="020B0604020202020204" pitchFamily="34" charset="0"/>
                <a:cs typeface="Helvetica" panose="020B0604020202020204" pitchFamily="34" charset="0"/>
              </a:rPr>
              <a:t> </a:t>
            </a:r>
          </a:p>
          <a:p>
            <a:pPr algn="ctr"/>
            <a:r>
              <a:rPr lang="en-US" sz="4934" dirty="0" smtClean="0">
                <a:latin typeface="Helvetica" panose="020B0604020202020204" pitchFamily="34" charset="0"/>
                <a:cs typeface="Helvetica" panose="020B0604020202020204" pitchFamily="34" charset="0"/>
              </a:rPr>
              <a:t>occupations</a:t>
            </a:r>
            <a:endParaRPr sz="4934" dirty="0">
              <a:latin typeface="Helvetica" panose="020B0604020202020204" pitchFamily="34" charset="0"/>
              <a:cs typeface="Helvetica" panose="020B0604020202020204" pitchFamily="34" charset="0"/>
            </a:endParaRPr>
          </a:p>
        </p:txBody>
      </p:sp>
      <p:sp>
        <p:nvSpPr>
          <p:cNvPr id="2" name="Rectangle 1"/>
          <p:cNvSpPr/>
          <p:nvPr/>
        </p:nvSpPr>
        <p:spPr>
          <a:xfrm>
            <a:off x="6230429" y="4264442"/>
            <a:ext cx="3998156" cy="3149580"/>
          </a:xfrm>
          <a:prstGeom prst="rect">
            <a:avLst/>
          </a:prstGeom>
        </p:spPr>
        <p:txBody>
          <a:bodyPr wrap="square">
            <a:spAutoFit/>
          </a:bodyPr>
          <a:lstStyle/>
          <a:p>
            <a:pPr marL="457200" indent="-457200">
              <a:spcBef>
                <a:spcPts val="390"/>
              </a:spcBef>
              <a:buFont typeface="Arial" panose="020B0604020202020204" pitchFamily="34" charset="0"/>
              <a:buChar char="•"/>
            </a:pPr>
            <a:r>
              <a:rPr lang="en-US" sz="3200" spc="-5" dirty="0" smtClean="0">
                <a:solidFill>
                  <a:srgbClr val="FF9300"/>
                </a:solidFill>
                <a:latin typeface="Helvetica" panose="020B0604020202020204" pitchFamily="34" charset="0"/>
                <a:cs typeface="Helvetica" panose="020B0604020202020204" pitchFamily="34" charset="0"/>
              </a:rPr>
              <a:t>Knowledge</a:t>
            </a:r>
            <a:r>
              <a:rPr lang="en-US" sz="3200" spc="-5" dirty="0" smtClean="0">
                <a:latin typeface="Helvetica" panose="020B0604020202020204" pitchFamily="34" charset="0"/>
                <a:cs typeface="Helvetica" panose="020B0604020202020204" pitchFamily="34" charset="0"/>
              </a:rPr>
              <a:t> of Computers and Electronics</a:t>
            </a:r>
          </a:p>
          <a:p>
            <a:pPr>
              <a:spcBef>
                <a:spcPts val="390"/>
              </a:spcBef>
            </a:pPr>
            <a:endParaRPr lang="en-US" sz="3200" spc="-5" dirty="0">
              <a:latin typeface="Helvetica" panose="020B0604020202020204" pitchFamily="34" charset="0"/>
              <a:cs typeface="Helvetica" panose="020B0604020202020204" pitchFamily="34" charset="0"/>
            </a:endParaRPr>
          </a:p>
          <a:p>
            <a:pPr marL="457200" indent="-457200">
              <a:spcBef>
                <a:spcPts val="390"/>
              </a:spcBef>
              <a:buFont typeface="Arial" panose="020B0604020202020204" pitchFamily="34" charset="0"/>
              <a:buChar char="•"/>
            </a:pPr>
            <a:r>
              <a:rPr lang="en-US" sz="3200" spc="-5" dirty="0" smtClean="0">
                <a:solidFill>
                  <a:srgbClr val="FF9300"/>
                </a:solidFill>
                <a:latin typeface="Helvetica" panose="020B0604020202020204" pitchFamily="34" charset="0"/>
                <a:cs typeface="Helvetica" panose="020B0604020202020204" pitchFamily="34" charset="0"/>
              </a:rPr>
              <a:t>Interaction</a:t>
            </a:r>
            <a:r>
              <a:rPr lang="en-US" sz="3200" spc="-5" dirty="0" smtClean="0">
                <a:latin typeface="Helvetica" panose="020B0604020202020204" pitchFamily="34" charset="0"/>
                <a:cs typeface="Helvetica" panose="020B0604020202020204" pitchFamily="34" charset="0"/>
              </a:rPr>
              <a:t> </a:t>
            </a:r>
            <a:r>
              <a:rPr lang="en-US" sz="3200" spc="-5" dirty="0">
                <a:latin typeface="Helvetica" panose="020B0604020202020204" pitchFamily="34" charset="0"/>
                <a:cs typeface="Helvetica" panose="020B0604020202020204" pitchFamily="34" charset="0"/>
              </a:rPr>
              <a:t>with </a:t>
            </a:r>
            <a:r>
              <a:rPr lang="en-US" sz="3200" spc="-5" dirty="0" smtClean="0">
                <a:latin typeface="Helvetica" panose="020B0604020202020204" pitchFamily="34" charset="0"/>
                <a:cs typeface="Helvetica" panose="020B0604020202020204" pitchFamily="34" charset="0"/>
              </a:rPr>
              <a:t>Computers</a:t>
            </a:r>
            <a:endParaRPr lang="en-US" sz="3200" spc="-5" dirty="0">
              <a:latin typeface="Helvetica" panose="020B0604020202020204" pitchFamily="34" charset="0"/>
              <a:cs typeface="Helvetica" panose="020B0604020202020204" pitchFamily="34" charset="0"/>
            </a:endParaRPr>
          </a:p>
        </p:txBody>
      </p:sp>
      <p:sp>
        <p:nvSpPr>
          <p:cNvPr id="10" name="Rectangle 9"/>
          <p:cNvSpPr/>
          <p:nvPr/>
        </p:nvSpPr>
        <p:spPr>
          <a:xfrm>
            <a:off x="5848256" y="1592346"/>
            <a:ext cx="4936858" cy="1569660"/>
          </a:xfrm>
          <a:prstGeom prst="rect">
            <a:avLst/>
          </a:prstGeom>
        </p:spPr>
        <p:txBody>
          <a:bodyPr wrap="square">
            <a:spAutoFit/>
          </a:bodyPr>
          <a:lstStyle/>
          <a:p>
            <a:pPr algn="ctr">
              <a:spcBef>
                <a:spcPts val="390"/>
              </a:spcBef>
            </a:pPr>
            <a:r>
              <a:rPr lang="en-US" sz="3200" b="1" spc="-5" dirty="0" smtClean="0">
                <a:latin typeface="Helvetica" panose="020B0604020202020204" pitchFamily="34" charset="0"/>
                <a:cs typeface="Helvetica" panose="020B0604020202020204" pitchFamily="34" charset="0"/>
              </a:rPr>
              <a:t>Two categories of O*NET digitalization data</a:t>
            </a:r>
            <a:endParaRPr lang="en-US" sz="3200" spc="-5" dirty="0">
              <a:latin typeface="Helvetica" panose="020B0604020202020204" pitchFamily="34" charset="0"/>
              <a:cs typeface="Helvetica" panose="020B0604020202020204" pitchFamily="34" charset="0"/>
            </a:endParaRPr>
          </a:p>
        </p:txBody>
      </p:sp>
      <p:sp>
        <p:nvSpPr>
          <p:cNvPr id="17" name="Rectangle 16"/>
          <p:cNvSpPr/>
          <p:nvPr/>
        </p:nvSpPr>
        <p:spPr>
          <a:xfrm>
            <a:off x="11906867" y="1346124"/>
            <a:ext cx="3998156" cy="1569660"/>
          </a:xfrm>
          <a:prstGeom prst="rect">
            <a:avLst/>
          </a:prstGeom>
        </p:spPr>
        <p:txBody>
          <a:bodyPr wrap="square">
            <a:spAutoFit/>
          </a:bodyPr>
          <a:lstStyle/>
          <a:p>
            <a:pPr>
              <a:spcBef>
                <a:spcPts val="390"/>
              </a:spcBef>
            </a:pPr>
            <a:r>
              <a:rPr lang="en-US" sz="3200" b="1" spc="-5" dirty="0" smtClean="0">
                <a:latin typeface="Helvetica" panose="020B0604020202020204" pitchFamily="34" charset="0"/>
                <a:cs typeface="Helvetica" panose="020B0604020202020204" pitchFamily="34" charset="0"/>
              </a:rPr>
              <a:t>Comprehensive digitization score from 1 to 100</a:t>
            </a:r>
            <a:endParaRPr lang="en-US" sz="3200" spc="-5" dirty="0">
              <a:latin typeface="Helvetica" panose="020B0604020202020204" pitchFamily="34" charset="0"/>
              <a:cs typeface="Helvetica" panose="020B0604020202020204" pitchFamily="34" charset="0"/>
            </a:endParaRPr>
          </a:p>
        </p:txBody>
      </p:sp>
      <p:sp>
        <p:nvSpPr>
          <p:cNvPr id="22" name="Shape 332"/>
          <p:cNvSpPr/>
          <p:nvPr/>
        </p:nvSpPr>
        <p:spPr>
          <a:xfrm>
            <a:off x="974171" y="4966183"/>
            <a:ext cx="3273332" cy="316009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400">
                <a:latin typeface="Interstate Bold"/>
                <a:ea typeface="Interstate Bold"/>
                <a:cs typeface="Interstate Bold"/>
                <a:sym typeface="Interstate Bold"/>
              </a:defRPr>
            </a:lvl1pPr>
          </a:lstStyle>
          <a:p>
            <a:pPr algn="ctr"/>
            <a:r>
              <a:rPr lang="en-US" sz="10000" dirty="0" smtClean="0">
                <a:solidFill>
                  <a:srgbClr val="FF9300"/>
                </a:solidFill>
                <a:latin typeface="Helvetica" panose="020B0604020202020204" pitchFamily="34" charset="0"/>
                <a:cs typeface="Helvetica" panose="020B0604020202020204" pitchFamily="34" charset="0"/>
              </a:rPr>
              <a:t>91%</a:t>
            </a:r>
          </a:p>
          <a:p>
            <a:pPr algn="ctr"/>
            <a:r>
              <a:rPr lang="en-US" sz="4934" dirty="0" smtClean="0">
                <a:latin typeface="Helvetica" panose="020B0604020202020204" pitchFamily="34" charset="0"/>
                <a:cs typeface="Helvetica" panose="020B0604020202020204" pitchFamily="34" charset="0"/>
              </a:rPr>
              <a:t>of the U.S. </a:t>
            </a:r>
          </a:p>
          <a:p>
            <a:pPr algn="ctr"/>
            <a:r>
              <a:rPr lang="en-US" sz="4934" dirty="0" smtClean="0">
                <a:latin typeface="Helvetica" panose="020B0604020202020204" pitchFamily="34" charset="0"/>
                <a:cs typeface="Helvetica" panose="020B0604020202020204" pitchFamily="34" charset="0"/>
              </a:rPr>
              <a:t>labor force</a:t>
            </a:r>
            <a:endParaRPr sz="4934" dirty="0">
              <a:latin typeface="Helvetica" panose="020B0604020202020204" pitchFamily="34" charset="0"/>
              <a:cs typeface="Helvetica" panose="020B0604020202020204"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4018221052"/>
              </p:ext>
            </p:extLst>
          </p:nvPr>
        </p:nvGraphicFramePr>
        <p:xfrm>
          <a:off x="11178520" y="3230758"/>
          <a:ext cx="4926117" cy="5540017"/>
        </p:xfrm>
        <a:graphic>
          <a:graphicData uri="http://schemas.openxmlformats.org/drawingml/2006/table">
            <a:tbl>
              <a:tblPr>
                <a:tableStyleId>{5940675A-B579-460E-94D1-54222C63F5DA}</a:tableStyleId>
              </a:tblPr>
              <a:tblGrid>
                <a:gridCol w="3988715">
                  <a:extLst>
                    <a:ext uri="{9D8B030D-6E8A-4147-A177-3AD203B41FA5}">
                      <a16:colId xmlns:a16="http://schemas.microsoft.com/office/drawing/2014/main" val="1540797599"/>
                    </a:ext>
                  </a:extLst>
                </a:gridCol>
                <a:gridCol w="937402">
                  <a:extLst>
                    <a:ext uri="{9D8B030D-6E8A-4147-A177-3AD203B41FA5}">
                      <a16:colId xmlns:a16="http://schemas.microsoft.com/office/drawing/2014/main" val="1774116848"/>
                    </a:ext>
                  </a:extLst>
                </a:gridCol>
              </a:tblGrid>
              <a:tr h="879361">
                <a:tc>
                  <a:txBody>
                    <a:bodyPr/>
                    <a:lstStyle/>
                    <a:p>
                      <a:pPr algn="l" fontAlgn="b"/>
                      <a:r>
                        <a:rPr lang="en-US" sz="3000" u="none" strike="noStrike" baseline="0" dirty="0">
                          <a:effectLst/>
                          <a:latin typeface="Helvetica" panose="020B0604020202020204" pitchFamily="34" charset="0"/>
                          <a:cs typeface="Helvetica" panose="020B0604020202020204" pitchFamily="34" charset="0"/>
                        </a:rPr>
                        <a:t>Software Developers</a:t>
                      </a:r>
                      <a:r>
                        <a:rPr lang="en-US" sz="3000" u="none" strike="noStrike" baseline="0" dirty="0" smtClean="0">
                          <a:effectLst/>
                          <a:latin typeface="Helvetica" panose="020B0604020202020204" pitchFamily="34" charset="0"/>
                          <a:cs typeface="Helvetica" panose="020B0604020202020204" pitchFamily="34" charset="0"/>
                        </a:rPr>
                        <a:t>,</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tc>
                  <a:txBody>
                    <a:bodyPr/>
                    <a:lstStyle/>
                    <a:p>
                      <a:pPr algn="ctr" fontAlgn="b"/>
                      <a:r>
                        <a:rPr lang="en-US" sz="3000" u="none" strike="noStrike" baseline="0" dirty="0">
                          <a:effectLst/>
                          <a:latin typeface="Helvetica" panose="020B0604020202020204" pitchFamily="34" charset="0"/>
                          <a:cs typeface="Helvetica" panose="020B0604020202020204" pitchFamily="34" charset="0"/>
                        </a:rPr>
                        <a:t>94</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extLst>
                  <a:ext uri="{0D108BD9-81ED-4DB2-BD59-A6C34878D82A}">
                    <a16:rowId xmlns:a16="http://schemas.microsoft.com/office/drawing/2014/main" val="2954156810"/>
                  </a:ext>
                </a:extLst>
              </a:tr>
              <a:tr h="988447">
                <a:tc>
                  <a:txBody>
                    <a:bodyPr/>
                    <a:lstStyle/>
                    <a:p>
                      <a:pPr algn="l" fontAlgn="b"/>
                      <a:r>
                        <a:rPr lang="en-US" sz="3000" u="none" strike="noStrike" baseline="0" dirty="0">
                          <a:effectLst/>
                          <a:latin typeface="Helvetica" panose="020B0604020202020204" pitchFamily="34" charset="0"/>
                          <a:cs typeface="Helvetica" panose="020B0604020202020204" pitchFamily="34" charset="0"/>
                        </a:rPr>
                        <a:t>Computer Systems Analysts</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tc>
                  <a:txBody>
                    <a:bodyPr/>
                    <a:lstStyle/>
                    <a:p>
                      <a:pPr algn="ctr" fontAlgn="b"/>
                      <a:r>
                        <a:rPr lang="en-US" sz="3000" u="none" strike="noStrike" baseline="0" dirty="0">
                          <a:effectLst/>
                          <a:latin typeface="Helvetica" panose="020B0604020202020204" pitchFamily="34" charset="0"/>
                          <a:cs typeface="Helvetica" panose="020B0604020202020204" pitchFamily="34" charset="0"/>
                        </a:rPr>
                        <a:t>79</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extLst>
                  <a:ext uri="{0D108BD9-81ED-4DB2-BD59-A6C34878D82A}">
                    <a16:rowId xmlns:a16="http://schemas.microsoft.com/office/drawing/2014/main" val="2290828591"/>
                  </a:ext>
                </a:extLst>
              </a:tr>
              <a:tr h="499319">
                <a:tc>
                  <a:txBody>
                    <a:bodyPr/>
                    <a:lstStyle/>
                    <a:p>
                      <a:pPr algn="l" fontAlgn="b"/>
                      <a:r>
                        <a:rPr lang="en-US" sz="3000" u="none" strike="noStrike" baseline="0" dirty="0">
                          <a:effectLst/>
                          <a:latin typeface="Helvetica" panose="020B0604020202020204" pitchFamily="34" charset="0"/>
                          <a:cs typeface="Helvetica" panose="020B0604020202020204" pitchFamily="34" charset="0"/>
                        </a:rPr>
                        <a:t>Lawyers</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tc>
                  <a:txBody>
                    <a:bodyPr/>
                    <a:lstStyle/>
                    <a:p>
                      <a:pPr algn="ctr" fontAlgn="b"/>
                      <a:r>
                        <a:rPr lang="en-US" sz="3000" u="none" strike="noStrike" baseline="0">
                          <a:effectLst/>
                          <a:latin typeface="Helvetica" panose="020B0604020202020204" pitchFamily="34" charset="0"/>
                          <a:cs typeface="Helvetica" panose="020B0604020202020204" pitchFamily="34" charset="0"/>
                        </a:rPr>
                        <a:t>58</a:t>
                      </a:r>
                      <a:endParaRPr lang="en-US" sz="3000" b="0" i="0" u="none" strike="noStrike" baseline="0">
                        <a:solidFill>
                          <a:srgbClr val="000000"/>
                        </a:solidFill>
                        <a:effectLst/>
                        <a:latin typeface="Helvetica" panose="020B0604020202020204" pitchFamily="34" charset="0"/>
                        <a:cs typeface="Helvetica" panose="020B0604020202020204" pitchFamily="34" charset="0"/>
                      </a:endParaRPr>
                    </a:p>
                  </a:txBody>
                  <a:tcPr marL="9525" marR="9525" marT="9525" marB="0" anchor="b"/>
                </a:tc>
                <a:extLst>
                  <a:ext uri="{0D108BD9-81ED-4DB2-BD59-A6C34878D82A}">
                    <a16:rowId xmlns:a16="http://schemas.microsoft.com/office/drawing/2014/main" val="3685092745"/>
                  </a:ext>
                </a:extLst>
              </a:tr>
              <a:tr h="499319">
                <a:tc>
                  <a:txBody>
                    <a:bodyPr/>
                    <a:lstStyle/>
                    <a:p>
                      <a:pPr algn="l" fontAlgn="b"/>
                      <a:r>
                        <a:rPr lang="en-US" sz="3000" u="none" strike="noStrike" baseline="0" dirty="0" smtClean="0">
                          <a:effectLst/>
                          <a:latin typeface="Helvetica" panose="020B0604020202020204" pitchFamily="34" charset="0"/>
                          <a:cs typeface="Helvetica" panose="020B0604020202020204" pitchFamily="34" charset="0"/>
                        </a:rPr>
                        <a:t>Mechanics</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tc>
                  <a:txBody>
                    <a:bodyPr/>
                    <a:lstStyle/>
                    <a:p>
                      <a:pPr algn="ctr" fontAlgn="b"/>
                      <a:r>
                        <a:rPr lang="en-US" sz="3000" u="none" strike="noStrike" baseline="0" dirty="0">
                          <a:effectLst/>
                          <a:latin typeface="Helvetica" panose="020B0604020202020204" pitchFamily="34" charset="0"/>
                          <a:cs typeface="Helvetica" panose="020B0604020202020204" pitchFamily="34" charset="0"/>
                        </a:rPr>
                        <a:t>55</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extLst>
                  <a:ext uri="{0D108BD9-81ED-4DB2-BD59-A6C34878D82A}">
                    <a16:rowId xmlns:a16="http://schemas.microsoft.com/office/drawing/2014/main" val="1726432443"/>
                  </a:ext>
                </a:extLst>
              </a:tr>
              <a:tr h="499319">
                <a:tc>
                  <a:txBody>
                    <a:bodyPr/>
                    <a:lstStyle/>
                    <a:p>
                      <a:pPr algn="l" fontAlgn="b"/>
                      <a:r>
                        <a:rPr lang="en-US" sz="3000" u="none" strike="noStrike" baseline="0" dirty="0">
                          <a:effectLst/>
                          <a:latin typeface="Helvetica" panose="020B0604020202020204" pitchFamily="34" charset="0"/>
                          <a:cs typeface="Helvetica" panose="020B0604020202020204" pitchFamily="34" charset="0"/>
                        </a:rPr>
                        <a:t>Registered Nurses</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tc>
                  <a:txBody>
                    <a:bodyPr/>
                    <a:lstStyle/>
                    <a:p>
                      <a:pPr algn="ctr" fontAlgn="b"/>
                      <a:r>
                        <a:rPr lang="en-US" sz="3000" u="none" strike="noStrike" baseline="0" dirty="0">
                          <a:effectLst/>
                          <a:latin typeface="Helvetica" panose="020B0604020202020204" pitchFamily="34" charset="0"/>
                          <a:cs typeface="Helvetica" panose="020B0604020202020204" pitchFamily="34" charset="0"/>
                        </a:rPr>
                        <a:t>55</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extLst>
                  <a:ext uri="{0D108BD9-81ED-4DB2-BD59-A6C34878D82A}">
                    <a16:rowId xmlns:a16="http://schemas.microsoft.com/office/drawing/2014/main" val="295936564"/>
                  </a:ext>
                </a:extLst>
              </a:tr>
              <a:tr h="499319">
                <a:tc>
                  <a:txBody>
                    <a:bodyPr/>
                    <a:lstStyle/>
                    <a:p>
                      <a:pPr algn="l" fontAlgn="b"/>
                      <a:r>
                        <a:rPr lang="en-US" sz="3000" u="none" strike="noStrike" baseline="0" dirty="0">
                          <a:effectLst/>
                          <a:latin typeface="Helvetica" panose="020B0604020202020204" pitchFamily="34" charset="0"/>
                          <a:cs typeface="Helvetica" panose="020B0604020202020204" pitchFamily="34" charset="0"/>
                        </a:rPr>
                        <a:t>Security Guards</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tc>
                  <a:txBody>
                    <a:bodyPr/>
                    <a:lstStyle/>
                    <a:p>
                      <a:pPr algn="ctr" fontAlgn="b"/>
                      <a:r>
                        <a:rPr lang="en-US" sz="3000" u="none" strike="noStrike" baseline="0" dirty="0">
                          <a:effectLst/>
                          <a:latin typeface="Helvetica" panose="020B0604020202020204" pitchFamily="34" charset="0"/>
                          <a:cs typeface="Helvetica" panose="020B0604020202020204" pitchFamily="34" charset="0"/>
                        </a:rPr>
                        <a:t>31</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extLst>
                  <a:ext uri="{0D108BD9-81ED-4DB2-BD59-A6C34878D82A}">
                    <a16:rowId xmlns:a16="http://schemas.microsoft.com/office/drawing/2014/main" val="2039818550"/>
                  </a:ext>
                </a:extLst>
              </a:tr>
              <a:tr h="499319">
                <a:tc>
                  <a:txBody>
                    <a:bodyPr/>
                    <a:lstStyle/>
                    <a:p>
                      <a:pPr algn="l" fontAlgn="b"/>
                      <a:r>
                        <a:rPr lang="en-US" sz="3000" b="0" i="0" u="none" strike="noStrike" baseline="0" dirty="0" smtClean="0">
                          <a:solidFill>
                            <a:schemeClr val="tx1"/>
                          </a:solidFill>
                          <a:effectLst/>
                          <a:latin typeface="Helvetica" panose="020B0604020202020204" pitchFamily="34" charset="0"/>
                          <a:cs typeface="Helvetica" panose="020B0604020202020204" pitchFamily="34" charset="0"/>
                        </a:rPr>
                        <a:t>Restaurant Cooks</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tc>
                  <a:txBody>
                    <a:bodyPr/>
                    <a:lstStyle/>
                    <a:p>
                      <a:pPr algn="ctr" fontAlgn="b"/>
                      <a:r>
                        <a:rPr lang="en-US" sz="3000" u="none" strike="noStrike" baseline="0" dirty="0">
                          <a:effectLst/>
                          <a:latin typeface="Helvetica" panose="020B0604020202020204" pitchFamily="34" charset="0"/>
                          <a:cs typeface="Helvetica" panose="020B0604020202020204" pitchFamily="34" charset="0"/>
                        </a:rPr>
                        <a:t>18</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extLst>
                  <a:ext uri="{0D108BD9-81ED-4DB2-BD59-A6C34878D82A}">
                    <a16:rowId xmlns:a16="http://schemas.microsoft.com/office/drawing/2014/main" val="530754822"/>
                  </a:ext>
                </a:extLst>
              </a:tr>
              <a:tr h="676295">
                <a:tc>
                  <a:txBody>
                    <a:bodyPr/>
                    <a:lstStyle/>
                    <a:p>
                      <a:pPr algn="l" fontAlgn="b"/>
                      <a:r>
                        <a:rPr lang="en-US" sz="3000" u="none" strike="noStrike" baseline="0" dirty="0">
                          <a:effectLst/>
                          <a:latin typeface="Helvetica" panose="020B0604020202020204" pitchFamily="34" charset="0"/>
                          <a:cs typeface="Helvetica" panose="020B0604020202020204" pitchFamily="34" charset="0"/>
                        </a:rPr>
                        <a:t>Construction Laborers</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tc>
                  <a:txBody>
                    <a:bodyPr/>
                    <a:lstStyle/>
                    <a:p>
                      <a:pPr algn="ctr" fontAlgn="b"/>
                      <a:r>
                        <a:rPr lang="en-US" sz="3000" u="none" strike="noStrike" baseline="0" dirty="0">
                          <a:effectLst/>
                          <a:latin typeface="Helvetica" panose="020B0604020202020204" pitchFamily="34" charset="0"/>
                          <a:cs typeface="Helvetica" panose="020B0604020202020204" pitchFamily="34" charset="0"/>
                        </a:rPr>
                        <a:t>17</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extLst>
                  <a:ext uri="{0D108BD9-81ED-4DB2-BD59-A6C34878D82A}">
                    <a16:rowId xmlns:a16="http://schemas.microsoft.com/office/drawing/2014/main" val="3616014533"/>
                  </a:ext>
                </a:extLst>
              </a:tr>
              <a:tr h="499319">
                <a:tc>
                  <a:txBody>
                    <a:bodyPr/>
                    <a:lstStyle/>
                    <a:p>
                      <a:pPr algn="l" fontAlgn="b"/>
                      <a:r>
                        <a:rPr lang="en-US" sz="3000" u="none" strike="noStrike" baseline="0" dirty="0">
                          <a:effectLst/>
                          <a:latin typeface="Helvetica" panose="020B0604020202020204" pitchFamily="34" charset="0"/>
                          <a:cs typeface="Helvetica" panose="020B0604020202020204" pitchFamily="34" charset="0"/>
                        </a:rPr>
                        <a:t>Personal Care Aides</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tc>
                  <a:txBody>
                    <a:bodyPr/>
                    <a:lstStyle/>
                    <a:p>
                      <a:pPr algn="ctr" fontAlgn="b"/>
                      <a:r>
                        <a:rPr lang="en-US" sz="3000" u="none" strike="noStrike" baseline="0" dirty="0">
                          <a:effectLst/>
                          <a:latin typeface="Helvetica" panose="020B0604020202020204" pitchFamily="34" charset="0"/>
                          <a:cs typeface="Helvetica" panose="020B0604020202020204" pitchFamily="34" charset="0"/>
                        </a:rPr>
                        <a:t>14</a:t>
                      </a:r>
                      <a:endParaRPr lang="en-US" sz="3000" b="0" i="0" u="none" strike="noStrike" baseline="0" dirty="0">
                        <a:solidFill>
                          <a:srgbClr val="000000"/>
                        </a:solidFill>
                        <a:effectLst/>
                        <a:latin typeface="Helvetica" panose="020B0604020202020204" pitchFamily="34" charset="0"/>
                        <a:cs typeface="Helvetica" panose="020B0604020202020204" pitchFamily="34" charset="0"/>
                      </a:endParaRPr>
                    </a:p>
                  </a:txBody>
                  <a:tcPr marL="9525" marR="9525" marT="9525" marB="0" anchor="b"/>
                </a:tc>
                <a:extLst>
                  <a:ext uri="{0D108BD9-81ED-4DB2-BD59-A6C34878D82A}">
                    <a16:rowId xmlns:a16="http://schemas.microsoft.com/office/drawing/2014/main" val="2197324158"/>
                  </a:ext>
                </a:extLst>
              </a:tr>
            </a:tbl>
          </a:graphicData>
        </a:graphic>
      </p:graphicFrame>
    </p:spTree>
    <p:extLst>
      <p:ext uri="{BB962C8B-B14F-4D97-AF65-F5344CB8AC3E}">
        <p14:creationId xmlns:p14="http://schemas.microsoft.com/office/powerpoint/2010/main" val="3433093482"/>
      </p:ext>
    </p:extLst>
  </p:cSld>
  <p:clrMapOvr>
    <a:masterClrMapping/>
  </p:clrMapOvr>
  <p:transition spd="slow"/>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5.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uFillTx/>
            <a:latin typeface="Interstate Regular Comp"/>
            <a:ea typeface="Interstate Regular Comp"/>
            <a:cs typeface="Interstate Regular Comp"/>
            <a:sym typeface="Interstate Regular Comp"/>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4400" b="1"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10501</TotalTime>
  <Words>1177</Words>
  <Application>Microsoft Office PowerPoint</Application>
  <PresentationFormat>Custom</PresentationFormat>
  <Paragraphs>320</Paragraphs>
  <Slides>33</Slides>
  <Notes>30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33</vt:i4>
      </vt:variant>
    </vt:vector>
  </HeadingPairs>
  <TitlesOfParts>
    <vt:vector size="47" baseType="lpstr">
      <vt:lpstr>Arial</vt:lpstr>
      <vt:lpstr>Calibri</vt:lpstr>
      <vt:lpstr>Calibri Light</vt:lpstr>
      <vt:lpstr>Gill Sans</vt:lpstr>
      <vt:lpstr>Helvetica</vt:lpstr>
      <vt:lpstr>Helvetica Light</vt:lpstr>
      <vt:lpstr>Interstate Bold</vt:lpstr>
      <vt:lpstr>Interstate Light</vt:lpstr>
      <vt:lpstr>Interstate Regular</vt:lpstr>
      <vt:lpstr>Lucida Grande</vt:lpstr>
      <vt:lpstr>Office Theme</vt:lpstr>
      <vt:lpstr>White</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more information: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Muro</dc:creator>
  <cp:lastModifiedBy>Mark Muro</cp:lastModifiedBy>
  <cp:revision>628</cp:revision>
  <cp:lastPrinted>2017-07-17T15:22:57Z</cp:lastPrinted>
  <dcterms:modified xsi:type="dcterms:W3CDTF">2017-07-22T14:28:17Z</dcterms:modified>
</cp:coreProperties>
</file>